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30.jpg" ContentType="image/pn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5"/>
  </p:notesMasterIdLst>
  <p:sldIdLst>
    <p:sldId id="311" r:id="rId2"/>
    <p:sldId id="259" r:id="rId3"/>
    <p:sldId id="257" r:id="rId4"/>
    <p:sldId id="273" r:id="rId5"/>
    <p:sldId id="297" r:id="rId6"/>
    <p:sldId id="299" r:id="rId7"/>
    <p:sldId id="300" r:id="rId8"/>
    <p:sldId id="258" r:id="rId9"/>
    <p:sldId id="312" r:id="rId10"/>
    <p:sldId id="301" r:id="rId11"/>
    <p:sldId id="260" r:id="rId12"/>
    <p:sldId id="261" r:id="rId13"/>
    <p:sldId id="302" r:id="rId14"/>
    <p:sldId id="303" r:id="rId15"/>
    <p:sldId id="263" r:id="rId16"/>
    <p:sldId id="269" r:id="rId17"/>
    <p:sldId id="304" r:id="rId18"/>
    <p:sldId id="310" r:id="rId19"/>
    <p:sldId id="274" r:id="rId20"/>
    <p:sldId id="306" r:id="rId21"/>
    <p:sldId id="307" r:id="rId22"/>
    <p:sldId id="308" r:id="rId23"/>
    <p:sldId id="278" r:id="rId24"/>
  </p:sldIdLst>
  <p:sldSz cx="9144000" cy="5143500" type="screen16x9"/>
  <p:notesSz cx="6858000" cy="9144000"/>
  <p:embeddedFontLst>
    <p:embeddedFont>
      <p:font typeface="Advent Pro SemiBold" panose="020B0604020202020204" charset="0"/>
      <p:regular r:id="rId26"/>
      <p:bold r:id="rId27"/>
    </p:embeddedFont>
    <p:embeddedFont>
      <p:font typeface="Arial Black" panose="020B0A04020102020204" pitchFamily="34" charset="0"/>
      <p:bold r:id="rId28"/>
    </p:embeddedFont>
    <p:embeddedFont>
      <p:font typeface="Calibri" panose="020F0502020204030204" pitchFamily="34" charset="0"/>
      <p:regular r:id="rId29"/>
      <p:bold r:id="rId30"/>
      <p:italic r:id="rId31"/>
      <p:boldItalic r:id="rId32"/>
    </p:embeddedFont>
    <p:embeddedFont>
      <p:font typeface="Fira Sans Condensed Medium" panose="020B0603050000020004" pitchFamily="34" charset="0"/>
      <p:regular r:id="rId33"/>
      <p:bold r:id="rId34"/>
      <p:italic r:id="rId35"/>
      <p:boldItalic r:id="rId36"/>
    </p:embeddedFont>
    <p:embeddedFont>
      <p:font typeface="Fira Sans Extra Condensed Medium" panose="020B0604020202020204" charset="0"/>
      <p:regular r:id="rId37"/>
      <p:bold r:id="rId38"/>
      <p:italic r:id="rId39"/>
      <p:boldItalic r:id="rId40"/>
    </p:embeddedFont>
    <p:embeddedFont>
      <p:font typeface="Livvic Light" pitchFamily="2" charset="0"/>
      <p:regular r:id="rId41"/>
      <p:italic r:id="rId42"/>
    </p:embeddedFont>
    <p:embeddedFont>
      <p:font typeface="Maven Pro" panose="020B0604020202020204" charset="0"/>
      <p:regular r:id="rId43"/>
      <p:bold r:id="rId44"/>
    </p:embeddedFont>
    <p:embeddedFont>
      <p:font typeface="Nunito Light" pitchFamily="2" charset="0"/>
      <p:regular r:id="rId45"/>
      <p:italic r:id="rId46"/>
    </p:embeddedFont>
    <p:embeddedFont>
      <p:font typeface="Proxima Nova" panose="020B0604020202020204" charset="0"/>
      <p:regular r:id="rId47"/>
      <p:bold r:id="rId48"/>
      <p:italic r:id="rId49"/>
      <p:boldItalic r:id="rId50"/>
    </p:embeddedFont>
    <p:embeddedFont>
      <p:font typeface="Share Tech" panose="020B0604020202020204" charset="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8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A3F357-70DF-479A-AC03-21D6503CAD81}">
  <a:tblStyle styleId="{85A3F357-70DF-479A-AC03-21D6503CAD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812" autoAdjust="0"/>
  </p:normalViewPr>
  <p:slideViewPr>
    <p:cSldViewPr snapToGrid="0">
      <p:cViewPr varScale="1">
        <p:scale>
          <a:sx n="69" d="100"/>
          <a:sy n="69" d="100"/>
        </p:scale>
        <p:origin x="120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TG" dirty="0"/>
          </a:p>
        </p:txBody>
      </p:sp>
    </p:spTree>
    <p:extLst>
      <p:ext uri="{BB962C8B-B14F-4D97-AF65-F5344CB8AC3E}">
        <p14:creationId xmlns:p14="http://schemas.microsoft.com/office/powerpoint/2010/main" val="3704775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Les principaux résultats attendus de notre projet sont : ….</a:t>
            </a:r>
            <a:endParaRPr lang="fr-FR" dirty="0">
              <a:solidFill>
                <a:schemeClr val="bg1"/>
              </a:solidFill>
              <a:latin typeface="Proxima Nova" panose="020B0604020202020204" charset="0"/>
              <a:cs typeface="Proxima Nova" panose="020B0604020202020204" charset="0"/>
            </a:endParaRPr>
          </a:p>
          <a:p>
            <a:pPr marL="0" lvl="0" indent="0" algn="l" rtl="0">
              <a:spcBef>
                <a:spcPts val="0"/>
              </a:spcBef>
              <a:spcAft>
                <a:spcPts val="0"/>
              </a:spcAft>
              <a:buFont typeface="Arial" panose="020B0604020202020204" pitchFamily="34" charset="0"/>
              <a:buNone/>
            </a:pPr>
            <a:endParaRPr lang="fr-FR" dirty="0"/>
          </a:p>
          <a:p>
            <a:pPr marL="0" lvl="0" indent="0" algn="l" rtl="0">
              <a:spcBef>
                <a:spcPts val="0"/>
              </a:spcBef>
              <a:spcAft>
                <a:spcPts val="0"/>
              </a:spcAft>
              <a:buFont typeface="Arial" panose="020B0604020202020204" pitchFamily="34" charset="0"/>
              <a:buNone/>
            </a:pPr>
            <a:r>
              <a:rPr lang="fr-FR" dirty="0"/>
              <a:t>C’est l’idéal</a:t>
            </a:r>
            <a:r>
              <a:rPr lang="fr-FR" baseline="0" dirty="0"/>
              <a:t> à atteindre pour ce projet, </a:t>
            </a:r>
          </a:p>
          <a:p>
            <a:pPr marL="0" lvl="0" indent="0" algn="l" rtl="0">
              <a:spcBef>
                <a:spcPts val="0"/>
              </a:spcBef>
              <a:spcAft>
                <a:spcPts val="0"/>
              </a:spcAft>
              <a:buFont typeface="Arial" panose="020B0604020202020204" pitchFamily="34" charset="0"/>
              <a:buNone/>
            </a:pPr>
            <a:r>
              <a:rPr lang="fr-FR" baseline="0" dirty="0"/>
              <a:t>Quels sont cependant les résultats exploitables? Nous allons y venir dans l’Etude de l’existant…</a:t>
            </a:r>
            <a:endParaRPr dirty="0"/>
          </a:p>
        </p:txBody>
      </p:sp>
    </p:spTree>
    <p:extLst>
      <p:ext uri="{BB962C8B-B14F-4D97-AF65-F5344CB8AC3E}">
        <p14:creationId xmlns:p14="http://schemas.microsoft.com/office/powerpoint/2010/main" val="2096077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allons expliquer</a:t>
            </a:r>
            <a:r>
              <a:rPr lang="fr-FR" baseline="0" dirty="0"/>
              <a:t> ici comment se déroule les activités de l’équipe Marketing de la société depuis la prise de la décision jusqu’à ‘engagement des clients,</a:t>
            </a:r>
          </a:p>
          <a:p>
            <a:pPr marL="0" lvl="0" indent="0" algn="l" rtl="0">
              <a:spcBef>
                <a:spcPts val="0"/>
              </a:spcBef>
              <a:spcAft>
                <a:spcPts val="0"/>
              </a:spcAft>
              <a:buNone/>
            </a:pPr>
            <a:r>
              <a:rPr lang="fr-FR" baseline="0" dirty="0"/>
              <a:t>Ces activités se résument en 6 étapes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Ce processus n’est pas</a:t>
            </a:r>
            <a:r>
              <a:rPr lang="fr-FR" baseline="0" dirty="0"/>
              <a:t> optimal car il engendre un problème très pertinent qui est:…</a:t>
            </a:r>
          </a:p>
          <a:p>
            <a:pPr marL="0" lvl="0" indent="0" algn="l" rtl="0">
              <a:spcBef>
                <a:spcPts val="0"/>
              </a:spcBef>
              <a:spcAft>
                <a:spcPts val="0"/>
              </a:spcAft>
              <a:buNone/>
            </a:pPr>
            <a:endParaRPr lang="fr-FR" baseline="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 processus n’est pas</a:t>
            </a:r>
            <a:r>
              <a:rPr lang="fr-FR" baseline="0" dirty="0"/>
              <a:t> optimal car il engendre un problème très </a:t>
            </a:r>
            <a:r>
              <a:rPr lang="fr-FR" baseline="0" dirty="0" err="1"/>
              <a:t>pertient</a:t>
            </a:r>
            <a:r>
              <a:rPr lang="fr-FR" baseline="0" dirty="0"/>
              <a:t> qui est: </a:t>
            </a:r>
          </a:p>
          <a:p>
            <a:pPr marL="171450" lvl="0" indent="-171450" algn="l" rtl="0">
              <a:spcBef>
                <a:spcPts val="0"/>
              </a:spcBef>
              <a:spcAft>
                <a:spcPts val="0"/>
              </a:spcAft>
              <a:buFont typeface="Wingdings" panose="05000000000000000000" pitchFamily="2" charset="2"/>
              <a:buChar char="§"/>
            </a:pPr>
            <a:r>
              <a:rPr lang="fr-FR" baseline="0" dirty="0"/>
              <a:t>Le faible engagement puisque </a:t>
            </a:r>
            <a:r>
              <a:rPr lang="fr-FR" dirty="0"/>
              <a:t>la communication est dirigée sur un produit qui ne tente pas beaucoup de personnes. </a:t>
            </a:r>
          </a:p>
          <a:p>
            <a:pPr marL="0" lvl="0" indent="0" algn="l" rtl="0">
              <a:spcBef>
                <a:spcPts val="0"/>
              </a:spcBef>
              <a:spcAft>
                <a:spcPts val="0"/>
              </a:spcAft>
              <a:buFont typeface="Wingdings" panose="05000000000000000000" pitchFamily="2" charset="2"/>
              <a:buNone/>
            </a:pPr>
            <a:endParaRPr lang="en-US" dirty="0"/>
          </a:p>
          <a:p>
            <a:pPr marL="0" lvl="0" indent="0" algn="l" rtl="0">
              <a:spcBef>
                <a:spcPts val="0"/>
              </a:spcBef>
              <a:spcAft>
                <a:spcPts val="0"/>
              </a:spcAft>
              <a:buFont typeface="Wingdings" panose="05000000000000000000" pitchFamily="2" charset="2"/>
              <a:buNone/>
            </a:pPr>
            <a:r>
              <a:rPr lang="fr-FR" dirty="0"/>
              <a:t>Pour</a:t>
            </a:r>
            <a:r>
              <a:rPr lang="fr-FR" baseline="0" dirty="0"/>
              <a:t> remédier à ce problème nous allons proposer </a:t>
            </a:r>
            <a:r>
              <a:rPr lang="en-US" baseline="0" dirty="0"/>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 typeface="Wingdings" panose="05000000000000000000" pitchFamily="2" charset="2"/>
              <a:buNone/>
            </a:pPr>
            <a:r>
              <a:rPr lang="fr-FR" dirty="0"/>
              <a:t>Pour</a:t>
            </a:r>
            <a:r>
              <a:rPr lang="fr-FR" baseline="0" dirty="0"/>
              <a:t> remédier à ce problème nous allons proposer à la société Tarzan Express deux solutions : </a:t>
            </a:r>
          </a:p>
          <a:p>
            <a:pPr marL="171450" lvl="0" indent="-171450" algn="l" rtl="0">
              <a:spcBef>
                <a:spcPts val="0"/>
              </a:spcBef>
              <a:spcAft>
                <a:spcPts val="0"/>
              </a:spcAft>
              <a:buFont typeface="Wingdings" panose="05000000000000000000" pitchFamily="2" charset="2"/>
              <a:buChar char="§"/>
            </a:pPr>
            <a:r>
              <a:rPr lang="fr-FR" baseline="0" dirty="0"/>
              <a:t>La première qui consiste en t’acquisition d’</a:t>
            </a:r>
            <a:r>
              <a:rPr lang="fr-FR" sz="1100" b="0" i="0" u="none" strike="noStrike" kern="1200" cap="none" baseline="0" dirty="0">
                <a:solidFill>
                  <a:schemeClr val="tx1"/>
                </a:solidFill>
                <a:effectLst/>
                <a:latin typeface="Arial"/>
                <a:ea typeface="Arial"/>
                <a:cs typeface="Arial"/>
                <a:sym typeface="Arial"/>
              </a:rPr>
              <a:t>une </a:t>
            </a:r>
            <a:r>
              <a:rPr lang="fr-FR" sz="1100" b="0" i="0" u="none" strike="noStrike" kern="1200" cap="none" dirty="0">
                <a:solidFill>
                  <a:schemeClr val="tx1"/>
                </a:solidFill>
                <a:effectLst/>
                <a:latin typeface="Arial"/>
                <a:ea typeface="Arial"/>
                <a:cs typeface="Arial"/>
                <a:sym typeface="Arial"/>
              </a:rPr>
              <a:t>plateforme permettant d’analyser des données dont le coût d’acquisition total s’élève à </a:t>
            </a:r>
            <a:r>
              <a:rPr lang="fr-FR" sz="1100" b="1" dirty="0">
                <a:latin typeface="Arial" panose="020B0604020202020204" pitchFamily="34" charset="0"/>
                <a:cs typeface="Arial" panose="020B0604020202020204" pitchFamily="34" charset="0"/>
              </a:rPr>
              <a:t>2.470.945</a:t>
            </a:r>
            <a:r>
              <a:rPr lang="fr-FR" sz="1100" b="0" i="0" u="none" strike="noStrike" kern="1200" cap="none" baseline="0" dirty="0">
                <a:solidFill>
                  <a:schemeClr val="tx1"/>
                </a:solidFill>
                <a:effectLst/>
                <a:latin typeface="Arial"/>
                <a:ea typeface="Arial"/>
                <a:cs typeface="Arial"/>
                <a:sym typeface="Arial"/>
              </a:rPr>
              <a:t> FCFA</a:t>
            </a:r>
          </a:p>
          <a:p>
            <a:pPr marL="171450" indent="-171450">
              <a:buFont typeface="Wingdings" panose="05000000000000000000" pitchFamily="2" charset="2"/>
              <a:buChar char="§"/>
            </a:pPr>
            <a:r>
              <a:rPr lang="fr-FR" sz="1100" b="0" i="0" u="none" strike="noStrike" kern="1200" cap="none" baseline="0" dirty="0">
                <a:solidFill>
                  <a:schemeClr val="tx1"/>
                </a:solidFill>
                <a:effectLst/>
                <a:latin typeface="Arial"/>
                <a:ea typeface="Arial"/>
                <a:cs typeface="Arial"/>
                <a:sym typeface="Arial"/>
              </a:rPr>
              <a:t>La deuxième solution consiste à concevoir et à développer un outil d’analyse prédictive dont le coût total s’élève à </a:t>
            </a:r>
            <a:r>
              <a:rPr lang="fr-FR" sz="1100" b="1" dirty="0">
                <a:latin typeface="Arial" panose="020B0604020202020204" pitchFamily="34" charset="0"/>
                <a:cs typeface="Arial" panose="020B0604020202020204" pitchFamily="34" charset="0"/>
              </a:rPr>
              <a:t>5.315.945</a:t>
            </a:r>
            <a:r>
              <a:rPr lang="fr-FR" sz="1100" b="0" i="0" u="none" strike="noStrike" kern="1200" cap="none" baseline="0" dirty="0">
                <a:solidFill>
                  <a:schemeClr val="tx1"/>
                </a:solidFill>
                <a:effectLst/>
                <a:latin typeface="Arial"/>
                <a:ea typeface="Arial"/>
                <a:cs typeface="Arial"/>
                <a:sym typeface="Arial"/>
              </a:rPr>
              <a:t> FCFA</a:t>
            </a:r>
          </a:p>
          <a:p>
            <a:pPr marL="0" indent="0">
              <a:buFont typeface="Wingdings" panose="05000000000000000000" pitchFamily="2" charset="2"/>
              <a:buNone/>
            </a:pPr>
            <a:endParaRPr lang="fr-FR" sz="1100" b="0" i="0" u="none" strike="noStrike" kern="1200" cap="none" baseline="0" dirty="0">
              <a:solidFill>
                <a:schemeClr val="tx1"/>
              </a:solidFill>
              <a:effectLst/>
              <a:latin typeface="Arial"/>
              <a:cs typeface="Arial"/>
              <a:sym typeface="Arial"/>
            </a:endParaRPr>
          </a:p>
          <a:p>
            <a:pPr marL="0" indent="0">
              <a:buFont typeface="Wingdings" panose="05000000000000000000" pitchFamily="2" charset="2"/>
              <a:buNone/>
            </a:pPr>
            <a:r>
              <a:rPr lang="fr-FR" sz="1100" b="0" i="0" u="none" strike="noStrike" kern="1200" cap="none" baseline="0" dirty="0">
                <a:solidFill>
                  <a:schemeClr val="tx1"/>
                </a:solidFill>
                <a:effectLst/>
                <a:latin typeface="Arial"/>
                <a:cs typeface="Arial"/>
                <a:sym typeface="Arial"/>
              </a:rPr>
              <a:t>Nous allons choisir….</a:t>
            </a:r>
            <a:endParaRPr lang="fr-FR" dirty="0"/>
          </a:p>
          <a:p>
            <a:pPr marL="171450" lvl="0" indent="-171450" algn="l" rtl="0">
              <a:spcBef>
                <a:spcPts val="0"/>
              </a:spcBef>
              <a:spcAft>
                <a:spcPts val="0"/>
              </a:spcAft>
              <a:buFont typeface="Wingdings" panose="05000000000000000000" pitchFamily="2" charset="2"/>
              <a:buChar char="§"/>
            </a:pPr>
            <a:endParaRPr lang="fr-FR" baseline="0" dirty="0"/>
          </a:p>
          <a:p>
            <a:pPr marL="0" lvl="0" indent="0" algn="l" rtl="0">
              <a:spcBef>
                <a:spcPts val="0"/>
              </a:spcBef>
              <a:spcAft>
                <a:spcPts val="0"/>
              </a:spcAft>
              <a:buFont typeface="Wingdings" panose="05000000000000000000" pitchFamily="2" charset="2"/>
              <a:buNone/>
            </a:pPr>
            <a:endParaRPr dirty="0"/>
          </a:p>
        </p:txBody>
      </p:sp>
    </p:spTree>
    <p:extLst>
      <p:ext uri="{BB962C8B-B14F-4D97-AF65-F5344CB8AC3E}">
        <p14:creationId xmlns:p14="http://schemas.microsoft.com/office/powerpoint/2010/main" val="372432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a:t>Pour l’analyse de notre solution, 3 principaux outils et processus nous ont été utiles</a:t>
            </a:r>
            <a:r>
              <a:rPr lang="fr-FR" baseline="0" dirty="0"/>
              <a:t> : </a:t>
            </a:r>
          </a:p>
          <a:p>
            <a:pPr marL="0" lvl="0" indent="0" algn="l" rtl="0">
              <a:spcBef>
                <a:spcPts val="0"/>
              </a:spcBef>
              <a:spcAft>
                <a:spcPts val="0"/>
              </a:spcAft>
              <a:buFont typeface="Wingdings" panose="05000000000000000000" pitchFamily="2" charset="2"/>
              <a:buNone/>
            </a:pPr>
            <a:endParaRPr lang="fr-FR" baseline="0" dirty="0"/>
          </a:p>
        </p:txBody>
      </p:sp>
    </p:spTree>
    <p:extLst>
      <p:ext uri="{BB962C8B-B14F-4D97-AF65-F5344CB8AC3E}">
        <p14:creationId xmlns:p14="http://schemas.microsoft.com/office/powerpoint/2010/main" val="4203683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baseline="0" dirty="0"/>
              <a:t>Acteurs…</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a:t>
            </a:r>
            <a:r>
              <a:rPr lang="fr-FR" baseline="0" dirty="0"/>
              <a:t> avons principalement deux acteurs qui interagissent dans notre solution : </a:t>
            </a:r>
          </a:p>
          <a:p>
            <a:pPr marL="171450" lvl="0" indent="-171450" algn="l" rtl="0">
              <a:spcBef>
                <a:spcPts val="0"/>
              </a:spcBef>
              <a:spcAft>
                <a:spcPts val="0"/>
              </a:spcAft>
              <a:buFont typeface="Wingdings" panose="05000000000000000000" pitchFamily="2" charset="2"/>
              <a:buChar char="§"/>
            </a:pPr>
            <a:r>
              <a:rPr lang="fr-FR" baseline="0" dirty="0"/>
              <a:t>L’administrateur, en l’occurrence le chef du département marketing ou un membre de l’équipe qui est habileté à prendre des décisions</a:t>
            </a:r>
          </a:p>
          <a:p>
            <a:pPr marL="171450" lvl="0" indent="-171450" algn="l" rtl="0">
              <a:spcBef>
                <a:spcPts val="0"/>
              </a:spcBef>
              <a:spcAft>
                <a:spcPts val="0"/>
              </a:spcAft>
              <a:buFont typeface="Wingdings" panose="05000000000000000000" pitchFamily="2" charset="2"/>
              <a:buChar char="§"/>
            </a:pPr>
            <a:r>
              <a:rPr lang="fr-FR" baseline="0" dirty="0"/>
              <a:t>Le système qui produit des graphiques</a:t>
            </a:r>
          </a:p>
          <a:p>
            <a:pPr marL="0" lvl="0" indent="0" algn="l" rtl="0">
              <a:spcBef>
                <a:spcPts val="0"/>
              </a:spcBef>
              <a:spcAft>
                <a:spcPts val="0"/>
              </a:spcAft>
              <a:buFont typeface="Wingdings" panose="05000000000000000000" pitchFamily="2" charset="2"/>
              <a:buNone/>
            </a:pPr>
            <a:endParaRPr lang="en-US" dirty="0"/>
          </a:p>
          <a:p>
            <a:pPr marL="0" lvl="0" indent="0" algn="l" rtl="0">
              <a:spcBef>
                <a:spcPts val="0"/>
              </a:spcBef>
              <a:spcAft>
                <a:spcPts val="0"/>
              </a:spcAft>
              <a:buFont typeface="Wingdings" panose="05000000000000000000" pitchFamily="2" charset="2"/>
              <a:buNone/>
            </a:pPr>
            <a:r>
              <a:rPr lang="en-US" dirty="0"/>
              <a:t>Nous </a:t>
            </a:r>
            <a:r>
              <a:rPr lang="en-US" dirty="0" err="1"/>
              <a:t>avons</a:t>
            </a:r>
            <a:r>
              <a:rPr lang="en-US" dirty="0"/>
              <a:t> </a:t>
            </a:r>
            <a:r>
              <a:rPr lang="en-US" dirty="0" err="1"/>
              <a:t>utilise</a:t>
            </a:r>
            <a:r>
              <a:rPr lang="en-US" dirty="0"/>
              <a:t> pour la mise </a:t>
            </a:r>
            <a:r>
              <a:rPr lang="en-US" dirty="0" err="1"/>
              <a:t>en</a:t>
            </a:r>
            <a:r>
              <a:rPr lang="en-US" dirty="0"/>
              <a:t> oeuvre….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Wingdings" panose="05000000000000000000" pitchFamily="2" charset="2"/>
              <a:buNone/>
              <a:tabLst/>
              <a:defRPr/>
            </a:pPr>
            <a:r>
              <a:rPr lang="fr-FR" dirty="0"/>
              <a:t>Nous avons utilise pour la mise en </a:t>
            </a:r>
            <a:r>
              <a:rPr lang="fr-FR" dirty="0" err="1"/>
              <a:t>oeuvre</a:t>
            </a:r>
            <a:r>
              <a:rPr lang="fr-FR" dirty="0"/>
              <a:t>….</a:t>
            </a:r>
          </a:p>
          <a:p>
            <a:pPr marL="0" lvl="0" indent="0" algn="l" rtl="0">
              <a:spcBef>
                <a:spcPts val="0"/>
              </a:spcBef>
              <a:spcAft>
                <a:spcPts val="0"/>
              </a:spcAft>
              <a:buFont typeface="Wingdings" panose="05000000000000000000" pitchFamily="2" charset="2"/>
              <a:buNone/>
            </a:pPr>
            <a:endParaRPr lang="en-US" dirty="0"/>
          </a:p>
          <a:p>
            <a:pPr marL="0" lvl="0" indent="0" algn="l" rtl="0">
              <a:spcBef>
                <a:spcPts val="0"/>
              </a:spcBef>
              <a:spcAft>
                <a:spcPts val="0"/>
              </a:spcAft>
              <a:buFont typeface="Wingdings" panose="05000000000000000000" pitchFamily="2" charset="2"/>
              <a:buNone/>
            </a:pPr>
            <a:r>
              <a:rPr lang="en-US" dirty="0"/>
              <a:t>Comment </a:t>
            </a:r>
            <a:r>
              <a:rPr lang="en-US" dirty="0" err="1"/>
              <a:t>fonctionne</a:t>
            </a:r>
            <a:r>
              <a:rPr lang="en-US" dirty="0"/>
              <a:t> </a:t>
            </a:r>
            <a:r>
              <a:rPr lang="en-US" dirty="0" err="1"/>
              <a:t>notre</a:t>
            </a:r>
            <a:r>
              <a:rPr lang="en-US" dirty="0"/>
              <a:t> solution?...</a:t>
            </a:r>
            <a:endParaRPr dirty="0"/>
          </a:p>
        </p:txBody>
      </p:sp>
    </p:spTree>
    <p:extLst>
      <p:ext uri="{BB962C8B-B14F-4D97-AF65-F5344CB8AC3E}">
        <p14:creationId xmlns:p14="http://schemas.microsoft.com/office/powerpoint/2010/main" val="3282797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Wingdings" panose="05000000000000000000" pitchFamily="2" charset="2"/>
              <a:buNone/>
              <a:tabLst/>
              <a:defRPr/>
            </a:pPr>
            <a:r>
              <a:rPr lang="en-US" dirty="0"/>
              <a:t>Comment </a:t>
            </a:r>
            <a:r>
              <a:rPr lang="en-US" dirty="0" err="1"/>
              <a:t>fonctionne</a:t>
            </a:r>
            <a:r>
              <a:rPr lang="en-US" dirty="0"/>
              <a:t> </a:t>
            </a:r>
            <a:r>
              <a:rPr lang="en-US" dirty="0" err="1"/>
              <a:t>notre</a:t>
            </a:r>
            <a:r>
              <a:rPr lang="en-US" dirty="0"/>
              <a:t> solution?</a:t>
            </a:r>
          </a:p>
          <a:p>
            <a:pPr marL="0" lvl="0" indent="0" algn="l" rtl="0">
              <a:spcBef>
                <a:spcPts val="0"/>
              </a:spcBef>
              <a:spcAft>
                <a:spcPts val="0"/>
              </a:spcAft>
              <a:buFont typeface="Wingdings" panose="05000000000000000000" pitchFamily="2" charset="2"/>
              <a:buNone/>
            </a:pPr>
            <a:endParaRPr lang="fr-FR"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buFont typeface="Wingdings" panose="05000000000000000000" pitchFamily="2" charset="2"/>
              <a:buChar char="§"/>
            </a:pPr>
            <a:r>
              <a:rPr lang="fr-FR" sz="1100" b="0" i="0" u="none" strike="noStrike" cap="none" dirty="0">
                <a:solidFill>
                  <a:srgbClr val="000000"/>
                </a:solidFill>
                <a:effectLst/>
                <a:latin typeface="Arial"/>
                <a:ea typeface="Arial"/>
                <a:cs typeface="Arial"/>
                <a:sym typeface="Arial"/>
              </a:rPr>
              <a:t>Un Web Service est </a:t>
            </a:r>
            <a:r>
              <a:rPr lang="fr-FR" sz="1100" b="1" i="0" u="none" strike="noStrike" cap="none" dirty="0">
                <a:solidFill>
                  <a:srgbClr val="000000"/>
                </a:solidFill>
                <a:effectLst/>
                <a:latin typeface="Arial"/>
                <a:ea typeface="Arial"/>
                <a:cs typeface="Arial"/>
                <a:sym typeface="Arial"/>
              </a:rPr>
              <a:t>une application qui permet d'échanger des données avec des applications web</a:t>
            </a:r>
            <a:r>
              <a:rPr lang="fr-FR" sz="1100" b="0" i="0" u="none" strike="noStrike" cap="none" dirty="0">
                <a:solidFill>
                  <a:srgbClr val="000000"/>
                </a:solidFill>
                <a:effectLst/>
                <a:latin typeface="Arial"/>
                <a:ea typeface="Arial"/>
                <a:cs typeface="Arial"/>
                <a:sym typeface="Arial"/>
              </a:rPr>
              <a:t>.</a:t>
            </a:r>
          </a:p>
          <a:p>
            <a:pPr marL="171450" lvl="0" indent="-171450" algn="l" rtl="0">
              <a:spcBef>
                <a:spcPts val="0"/>
              </a:spcBef>
              <a:spcAft>
                <a:spcPts val="0"/>
              </a:spcAft>
              <a:buFont typeface="Wingdings" panose="05000000000000000000" pitchFamily="2" charset="2"/>
              <a:buChar char="§"/>
            </a:pPr>
            <a:endParaRPr lang="fr-FR"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buFont typeface="Wingdings" panose="05000000000000000000" pitchFamily="2" charset="2"/>
              <a:buChar char="§"/>
            </a:pPr>
            <a:r>
              <a:rPr lang="fr-FR" sz="1100" b="0" i="0" u="none" strike="noStrike" cap="none" dirty="0">
                <a:solidFill>
                  <a:srgbClr val="000000"/>
                </a:solidFill>
                <a:effectLst/>
                <a:latin typeface="Arial"/>
                <a:ea typeface="Arial"/>
                <a:cs typeface="Arial"/>
                <a:sym typeface="Arial"/>
              </a:rPr>
              <a:t>Une API  : Application</a:t>
            </a:r>
            <a:r>
              <a:rPr lang="fr-FR" sz="1100" b="0" i="0" u="none" strike="noStrike" cap="none" baseline="0" dirty="0">
                <a:solidFill>
                  <a:srgbClr val="000000"/>
                </a:solidFill>
                <a:effectLst/>
                <a:latin typeface="Arial"/>
                <a:ea typeface="Arial"/>
                <a:cs typeface="Arial"/>
                <a:sym typeface="Arial"/>
              </a:rPr>
              <a:t> </a:t>
            </a:r>
            <a:r>
              <a:rPr lang="fr-FR" sz="1100" b="0" i="0" u="none" strike="noStrike" cap="none" baseline="0" dirty="0" err="1">
                <a:solidFill>
                  <a:srgbClr val="000000"/>
                </a:solidFill>
                <a:effectLst/>
                <a:latin typeface="Arial"/>
                <a:ea typeface="Arial"/>
                <a:cs typeface="Arial"/>
                <a:sym typeface="Arial"/>
              </a:rPr>
              <a:t>Programming</a:t>
            </a:r>
            <a:r>
              <a:rPr lang="fr-FR" sz="1100" b="0" i="0" u="none" strike="noStrike" cap="none" baseline="0" dirty="0">
                <a:solidFill>
                  <a:srgbClr val="000000"/>
                </a:solidFill>
                <a:effectLst/>
                <a:latin typeface="Arial"/>
                <a:ea typeface="Arial"/>
                <a:cs typeface="Arial"/>
                <a:sym typeface="Arial"/>
              </a:rPr>
              <a:t> Interface </a:t>
            </a:r>
            <a:r>
              <a:rPr lang="fr-FR" sz="1100" b="0" i="0" u="none" strike="noStrike" cap="none" baseline="0" dirty="0" err="1">
                <a:solidFill>
                  <a:srgbClr val="000000"/>
                </a:solidFill>
                <a:effectLst/>
                <a:latin typeface="Arial"/>
                <a:ea typeface="Arial"/>
                <a:cs typeface="Arial"/>
                <a:sym typeface="Arial"/>
              </a:rPr>
              <a:t>Interface</a:t>
            </a:r>
            <a:r>
              <a:rPr lang="fr-FR" sz="1100" b="0" i="0" u="none" strike="noStrike" cap="none" baseline="0" dirty="0">
                <a:solidFill>
                  <a:srgbClr val="000000"/>
                </a:solidFill>
                <a:effectLst/>
                <a:latin typeface="Arial"/>
                <a:ea typeface="Arial"/>
                <a:cs typeface="Arial"/>
                <a:sym typeface="Arial"/>
              </a:rPr>
              <a:t> de programmation d’application : </a:t>
            </a:r>
          </a:p>
          <a:p>
            <a:pPr marL="0" lvl="0" indent="0" algn="l" rtl="0">
              <a:spcBef>
                <a:spcPts val="0"/>
              </a:spcBef>
              <a:spcAft>
                <a:spcPts val="0"/>
              </a:spcAft>
              <a:buFont typeface="Wingdings" panose="05000000000000000000" pitchFamily="2" charset="2"/>
              <a:buNone/>
            </a:pPr>
            <a:r>
              <a:rPr lang="fr-FR" sz="1100" b="0" i="0" u="none" strike="noStrike" cap="none" dirty="0">
                <a:solidFill>
                  <a:srgbClr val="000000"/>
                </a:solidFill>
                <a:effectLst/>
                <a:latin typeface="Arial"/>
                <a:ea typeface="Arial"/>
                <a:cs typeface="Arial"/>
                <a:sym typeface="Arial"/>
              </a:rPr>
              <a:t>est un ensemble normalisé de classes, de méthodes, de fonctions et de constantes qui sert de façade par laquelle un </a:t>
            </a:r>
            <a:r>
              <a:rPr lang="fr-FR" sz="1100" b="0" i="0" u="none" strike="noStrike" cap="none" dirty="0" err="1">
                <a:solidFill>
                  <a:srgbClr val="000000"/>
                </a:solidFill>
                <a:effectLst/>
                <a:latin typeface="Arial"/>
                <a:ea typeface="Arial"/>
                <a:cs typeface="Arial"/>
                <a:sym typeface="Arial"/>
              </a:rPr>
              <a:t>lo</a:t>
            </a:r>
            <a:endParaRPr lang="fr-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Font typeface="Wingdings" panose="05000000000000000000" pitchFamily="2" charset="2"/>
              <a:buNone/>
            </a:pPr>
            <a:r>
              <a:rPr lang="fr-FR" sz="1100" b="0" i="0" u="none" strike="noStrike" cap="none" dirty="0" err="1">
                <a:solidFill>
                  <a:srgbClr val="000000"/>
                </a:solidFill>
                <a:effectLst/>
                <a:latin typeface="Arial"/>
                <a:ea typeface="Arial"/>
                <a:cs typeface="Arial"/>
                <a:sym typeface="Arial"/>
              </a:rPr>
              <a:t>giciel</a:t>
            </a:r>
            <a:r>
              <a:rPr lang="fr-FR" sz="1100" b="0" i="0" u="none" strike="noStrike" cap="none" dirty="0">
                <a:solidFill>
                  <a:srgbClr val="000000"/>
                </a:solidFill>
                <a:effectLst/>
                <a:latin typeface="Arial"/>
                <a:ea typeface="Arial"/>
                <a:cs typeface="Arial"/>
                <a:sym typeface="Arial"/>
              </a:rPr>
              <a:t> offre des services à d'autres logiciels</a:t>
            </a:r>
          </a:p>
          <a:p>
            <a:pPr marL="171450" lvl="0" indent="-171450" algn="l" rtl="0">
              <a:spcBef>
                <a:spcPts val="0"/>
              </a:spcBef>
              <a:spcAft>
                <a:spcPts val="0"/>
              </a:spcAft>
              <a:buFont typeface="Wingdings" panose="05000000000000000000" pitchFamily="2" charset="2"/>
              <a:buChar char="§"/>
            </a:pPr>
            <a:endParaRPr dirty="0"/>
          </a:p>
        </p:txBody>
      </p:sp>
    </p:spTree>
    <p:extLst>
      <p:ext uri="{BB962C8B-B14F-4D97-AF65-F5344CB8AC3E}">
        <p14:creationId xmlns:p14="http://schemas.microsoft.com/office/powerpoint/2010/main" val="1431170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0e1a7781e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0e1a778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assurer</a:t>
            </a:r>
            <a:r>
              <a:rPr lang="fr-FR" baseline="0" dirty="0"/>
              <a:t> la sécurité de notre solution, nous avons implémenté 5  principales mesures de sécurité qui sont</a:t>
            </a:r>
          </a:p>
          <a:p>
            <a:pPr marL="0" lvl="0" indent="0" algn="l" rtl="0">
              <a:spcBef>
                <a:spcPts val="0"/>
              </a:spcBef>
              <a:spcAft>
                <a:spcPts val="0"/>
              </a:spcAft>
              <a:buNone/>
            </a:pPr>
            <a:r>
              <a:rPr lang="fr-FR" baseline="0" dirty="0"/>
              <a:t>CSRF  : Cross-Site </a:t>
            </a:r>
            <a:r>
              <a:rPr lang="fr-FR" baseline="0" dirty="0" err="1"/>
              <a:t>Request</a:t>
            </a:r>
            <a:r>
              <a:rPr lang="fr-FR" baseline="0" dirty="0"/>
              <a:t> </a:t>
            </a:r>
            <a:r>
              <a:rPr lang="fr-FR" baseline="0" dirty="0" err="1"/>
              <a:t>Forgery</a:t>
            </a:r>
            <a:r>
              <a:rPr lang="fr-FR" baseline="0" dirty="0"/>
              <a:t> -&gt;</a:t>
            </a:r>
          </a:p>
          <a:p>
            <a:pPr marL="0" lvl="0" indent="0" algn="l" rtl="0">
              <a:spcBef>
                <a:spcPts val="0"/>
              </a:spcBef>
              <a:spcAft>
                <a:spcPts val="0"/>
              </a:spcAft>
              <a:buNone/>
            </a:pPr>
            <a:r>
              <a:rPr lang="fr-FR" baseline="0" dirty="0"/>
              <a:t>JWT : JSON Web </a:t>
            </a:r>
            <a:r>
              <a:rPr lang="fr-FR" baseline="0" dirty="0" err="1"/>
              <a:t>Token</a:t>
            </a:r>
            <a:r>
              <a:rPr lang="fr-FR" baseline="0" dirty="0"/>
              <a:t> -&gt;</a:t>
            </a:r>
          </a:p>
          <a:p>
            <a:pPr marL="0" lvl="0" indent="0" algn="l" rtl="0">
              <a:spcBef>
                <a:spcPts val="0"/>
              </a:spcBef>
              <a:spcAft>
                <a:spcPts val="0"/>
              </a:spcAft>
              <a:buNone/>
            </a:pPr>
            <a:r>
              <a:rPr lang="fr-FR" baseline="0" dirty="0"/>
              <a:t>HTTPS : HyperText Transfer </a:t>
            </a:r>
            <a:r>
              <a:rPr lang="fr-FR" baseline="0"/>
              <a:t>Protocol Secure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Monsieur le Président du jury, honorables</a:t>
            </a:r>
            <a:r>
              <a:rPr lang="fr-FR" baseline="0" dirty="0"/>
              <a:t> membres du jury, chers parents, invités et amis , bonjour. Nous sommes très heureux de vous savoir présents à notre soutenance marquant la fin de notre parcours à l’IAI-TOGO.</a:t>
            </a: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Je suis </a:t>
            </a:r>
            <a:r>
              <a:rPr lang="fr-FR" dirty="0" err="1"/>
              <a:t>Chaïner</a:t>
            </a:r>
            <a:r>
              <a:rPr lang="fr-FR" dirty="0"/>
              <a:t> KOMISSA ZOTSU, étudiante en 3éme</a:t>
            </a:r>
            <a:r>
              <a:rPr lang="fr-FR" baseline="0" dirty="0"/>
              <a:t> année option génie logiciel et système d’informations.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b="1" baseline="0" dirty="0">
              <a:solidFill>
                <a:schemeClr val="accent1">
                  <a:lumMod val="75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0" baseline="0" dirty="0">
                <a:solidFill>
                  <a:schemeClr val="accent1">
                    <a:lumMod val="75000"/>
                  </a:schemeClr>
                </a:solidFill>
                <a:latin typeface="Arial" panose="020B0604020202020204" pitchFamily="34" charset="0"/>
                <a:cs typeface="Arial" panose="020B0604020202020204" pitchFamily="34" charset="0"/>
              </a:rPr>
              <a:t>Notre travail est le fruit …</a:t>
            </a:r>
            <a:endParaRPr lang="fr-FR" sz="1100" b="1" baseline="0" dirty="0">
              <a:solidFill>
                <a:schemeClr val="accent1">
                  <a:lumMod val="75000"/>
                </a:schemeClr>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3209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Importance des previsions dans le e-commerce…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Perspectives…</a:t>
            </a:r>
            <a:endParaRPr dirty="0"/>
          </a:p>
        </p:txBody>
      </p:sp>
    </p:spTree>
    <p:extLst>
      <p:ext uri="{BB962C8B-B14F-4D97-AF65-F5344CB8AC3E}">
        <p14:creationId xmlns:p14="http://schemas.microsoft.com/office/powerpoint/2010/main" val="230201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 typeface="Wingdings" panose="05000000000000000000" pitchFamily="2" charset="2"/>
              <a:buNone/>
            </a:pPr>
            <a:r>
              <a:rPr lang="fr-FR" dirty="0"/>
              <a:t>En perspective d’avenir, nous prévoyons : </a:t>
            </a:r>
          </a:p>
          <a:p>
            <a:pPr marL="171450" lvl="0" indent="-171450" algn="l" rtl="0">
              <a:spcBef>
                <a:spcPts val="0"/>
              </a:spcBef>
              <a:spcAft>
                <a:spcPts val="0"/>
              </a:spcAft>
              <a:buFont typeface="Wingdings" panose="05000000000000000000" pitchFamily="2" charset="2"/>
              <a:buChar char="§"/>
            </a:pPr>
            <a:r>
              <a:rPr lang="fr-FR" dirty="0"/>
              <a:t>Intégrer de l’intelligence artificielle qui</a:t>
            </a:r>
            <a:r>
              <a:rPr lang="fr-FR" baseline="0" dirty="0"/>
              <a:t> permettra de réaliser des statistiques plus précises et plus globales</a:t>
            </a:r>
          </a:p>
          <a:p>
            <a:pPr marL="171450" lvl="0" indent="-171450" algn="l" rtl="0">
              <a:spcBef>
                <a:spcPts val="0"/>
              </a:spcBef>
              <a:spcAft>
                <a:spcPts val="0"/>
              </a:spcAft>
              <a:buFont typeface="Wingdings" panose="05000000000000000000" pitchFamily="2" charset="2"/>
              <a:buChar char="§"/>
            </a:pPr>
            <a:r>
              <a:rPr lang="fr-FR" baseline="0" dirty="0"/>
              <a:t>Réaliser des statistiques en temps réel</a:t>
            </a:r>
          </a:p>
          <a:p>
            <a:pPr marL="171450" lvl="0" indent="-171450" algn="l" rtl="0">
              <a:spcBef>
                <a:spcPts val="0"/>
              </a:spcBef>
              <a:spcAft>
                <a:spcPts val="0"/>
              </a:spcAft>
              <a:buFont typeface="Wingdings" panose="05000000000000000000" pitchFamily="2" charset="2"/>
              <a:buChar char="§"/>
            </a:pPr>
            <a:r>
              <a:rPr lang="fr-FR" baseline="0" dirty="0"/>
              <a:t>Et enfin prévoir des publicités sur des clients précis,,</a:t>
            </a:r>
            <a:endParaRPr dirty="0"/>
          </a:p>
        </p:txBody>
      </p:sp>
    </p:spTree>
    <p:extLst>
      <p:ext uri="{BB962C8B-B14F-4D97-AF65-F5344CB8AC3E}">
        <p14:creationId xmlns:p14="http://schemas.microsoft.com/office/powerpoint/2010/main" val="3177011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Merci de votre attention.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baseline="0" dirty="0">
                <a:solidFill>
                  <a:schemeClr val="accent1">
                    <a:lumMod val="75000"/>
                  </a:schemeClr>
                </a:solidFill>
                <a:latin typeface="Arial" panose="020B0604020202020204" pitchFamily="34" charset="0"/>
                <a:cs typeface="Arial" panose="020B0604020202020204" pitchFamily="34" charset="0"/>
              </a:rPr>
              <a:t>Notre travail est le fruit de dure labeur de 3 principales personnes notamment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Notre présentation va suivre</a:t>
            </a:r>
            <a:r>
              <a:rPr lang="fr-FR" baseline="0" dirty="0"/>
              <a:t> le plan suivant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Notre présentation va suivre</a:t>
            </a:r>
            <a:r>
              <a:rPr lang="fr-FR" baseline="0" dirty="0"/>
              <a:t> le plan suivant : </a:t>
            </a:r>
          </a:p>
          <a:p>
            <a:pPr marL="171450" lvl="0" indent="-171450" algn="l" rtl="0">
              <a:spcBef>
                <a:spcPts val="0"/>
              </a:spcBef>
              <a:spcAft>
                <a:spcPts val="0"/>
              </a:spcAft>
              <a:buFont typeface="Wingdings" panose="05000000000000000000" pitchFamily="2" charset="2"/>
              <a:buChar char="§"/>
            </a:pPr>
            <a:r>
              <a:rPr lang="fr-FR" baseline="0" dirty="0"/>
              <a:t>Après</a:t>
            </a:r>
          </a:p>
          <a:p>
            <a:pPr marL="171450" lvl="0" indent="-171450" algn="l" rtl="0">
              <a:spcBef>
                <a:spcPts val="0"/>
              </a:spcBef>
              <a:spcAft>
                <a:spcPts val="0"/>
              </a:spcAft>
              <a:buFont typeface="Wingdings" panose="05000000000000000000" pitchFamily="2" charset="2"/>
              <a:buChar char="§"/>
            </a:pPr>
            <a:r>
              <a:rPr lang="fr-FR" dirty="0"/>
              <a:t>Ensuite,</a:t>
            </a:r>
          </a:p>
          <a:p>
            <a:pPr marL="171450" lvl="0" indent="-171450" algn="l" rtl="0">
              <a:spcBef>
                <a:spcPts val="0"/>
              </a:spcBef>
              <a:spcAft>
                <a:spcPts val="0"/>
              </a:spcAft>
              <a:buFont typeface="Wingdings" panose="05000000000000000000" pitchFamily="2" charset="2"/>
              <a:buChar char="§"/>
            </a:pPr>
            <a:r>
              <a:rPr lang="fr-FR" baseline="0" dirty="0"/>
              <a:t>Puis </a:t>
            </a:r>
          </a:p>
          <a:p>
            <a:pPr marL="171450" lvl="0" indent="-171450" algn="l" rtl="0">
              <a:spcBef>
                <a:spcPts val="0"/>
              </a:spcBef>
              <a:spcAft>
                <a:spcPts val="0"/>
              </a:spcAft>
              <a:buFont typeface="Wingdings" panose="05000000000000000000" pitchFamily="2" charset="2"/>
              <a:buChar char="§"/>
            </a:pPr>
            <a:r>
              <a:rPr lang="fr-FR" baseline="0" dirty="0"/>
              <a:t>Ensuite</a:t>
            </a:r>
          </a:p>
          <a:p>
            <a:pPr marL="0" lvl="0" indent="0" algn="l" rtl="0">
              <a:spcBef>
                <a:spcPts val="0"/>
              </a:spcBef>
              <a:spcAft>
                <a:spcPts val="0"/>
              </a:spcAft>
              <a:buFont typeface="Wingdings" panose="05000000000000000000" pitchFamily="2" charset="2"/>
              <a:buNone/>
            </a:pPr>
            <a:r>
              <a:rPr lang="fr-FR" baseline="0" dirty="0"/>
              <a:t>Sans plus tarder nous allons entrer dans le vif du sujet…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Tx/>
              <a:buNone/>
            </a:pPr>
            <a:r>
              <a:rPr lang="fr-FR" dirty="0"/>
              <a:t>Nul ne saurait nier que l’informatique occupe aujourd’hui une place très importante</a:t>
            </a:r>
            <a:r>
              <a:rPr lang="fr-FR" baseline="0" dirty="0"/>
              <a:t> dans tous les secteurs d’activités tels que …</a:t>
            </a:r>
          </a:p>
          <a:p>
            <a:pPr marL="158750" indent="0">
              <a:buFontTx/>
              <a:buNone/>
            </a:pPr>
            <a:r>
              <a:rPr lang="fr-FR" baseline="0" dirty="0"/>
              <a:t>Et face à cette évolution nous nous devons de vivre avec notre temps. En nous penchant sur le domaine…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79526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Tx/>
              <a:buNone/>
            </a:pPr>
            <a:r>
              <a:rPr lang="fr-FR" baseline="0" dirty="0"/>
              <a:t>En nous penchant plus sur le domaine du commerce, nous remarquons diverses nouveautés introduites grâce à l’informatique, entre autres : le e-commerce, les publicités, le marketing, </a:t>
            </a:r>
            <a:r>
              <a:rPr lang="fr-FR" baseline="0" dirty="0" err="1"/>
              <a:t>etc</a:t>
            </a:r>
            <a:endParaRPr lang="fr-FR" baseline="0" dirty="0"/>
          </a:p>
          <a:p>
            <a:pPr marL="158750" indent="0">
              <a:buFontTx/>
              <a:buNone/>
            </a:pPr>
            <a:endParaRPr lang="fr-FR"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Wingdings" panose="05000000000000000000" pitchFamily="2" charset="2"/>
              <a:buChar char="§"/>
              <a:tabLst/>
              <a:defRPr/>
            </a:pPr>
            <a:r>
              <a:rPr lang="fr-FR" baseline="0" dirty="0"/>
              <a:t>Prenons par exemple une personne physique ou morale qui veut démarrer une activité de commerce!  Bien entendu les questions qu’elle se posera c’est QUOI vendre? A QUI? OU? Et QUAND? Eh bien imaginez une application qui soit capable de vous dire qu’actuellement…..</a:t>
            </a:r>
          </a:p>
          <a:p>
            <a:pPr marL="158750" indent="0">
              <a:buFontTx/>
              <a:buNone/>
            </a:pPr>
            <a:endParaRPr lang="fr-FR" baseline="0" dirty="0"/>
          </a:p>
          <a:p>
            <a:pPr marL="457200" indent="-298450">
              <a:buFont typeface="Wingdings" panose="05000000000000000000" pitchFamily="2" charset="2"/>
              <a:buChar char="§"/>
            </a:pPr>
            <a:r>
              <a:rPr lang="fr-FR" baseline="0" dirty="0"/>
              <a:t>Tarzan Express qui est une société de e-commerce rencontre quelques problèmes parmi lesquels celui de l’engagement des clients. Qu’entendons-nous par engagement? L’engagement des clients désigne le taux d’achat des clients suite à une publicité. Il arrive que l’engagement soit parfois nul ce qui occasionne des pertes pour la société.</a:t>
            </a:r>
          </a:p>
          <a:p>
            <a:pPr marL="457200" indent="-298450">
              <a:buFont typeface="Wingdings" panose="05000000000000000000" pitchFamily="2" charset="2"/>
              <a:buChar char="§"/>
            </a:pPr>
            <a:r>
              <a:rPr lang="fr-FR" baseline="0" dirty="0"/>
              <a:t>La société Tarzan Express a donc voulu remédier à ce problème en nous soumettant un projet de conception et de réalisation d’un outil d’analyse capable d’aider les agents de marketing à choisir les produits vers lesquels orienter les publicités afin de toucher un nombre important de clients, favoriser leur engagement et finalement augmenter le chiffre d’affaires de la société.</a:t>
            </a:r>
          </a:p>
          <a:p>
            <a:pPr marL="457200" indent="-298450">
              <a:buFont typeface="Wingdings" panose="05000000000000000000" pitchFamily="2" charset="2"/>
              <a:buChar char="§"/>
            </a:pPr>
            <a:endParaRPr lang="fr-FR" baseline="0" dirty="0"/>
          </a:p>
          <a:p>
            <a:pPr marL="0" lvl="0" indent="0" algn="l" rtl="0">
              <a:spcBef>
                <a:spcPts val="0"/>
              </a:spcBef>
              <a:spcAft>
                <a:spcPts val="0"/>
              </a:spcAft>
              <a:buFont typeface="Wingdings" panose="05000000000000000000" pitchFamily="2" charset="2"/>
              <a:buNone/>
            </a:pPr>
            <a:r>
              <a:rPr lang="fr-FR" baseline="0" dirty="0"/>
              <a:t>Il s’agit d’une plateforme qui intervient dans l’un des domaines d’activités les plus courants : le commerce</a:t>
            </a:r>
          </a:p>
          <a:p>
            <a:pPr marL="0" lvl="0" indent="0" algn="l" rtl="0">
              <a:spcBef>
                <a:spcPts val="0"/>
              </a:spcBef>
              <a:spcAft>
                <a:spcPts val="0"/>
              </a:spcAft>
              <a:buFont typeface="Wingdings" panose="05000000000000000000" pitchFamily="2" charset="2"/>
              <a:buNone/>
            </a:pPr>
            <a:endParaRPr lang="fr-FR" baseline="0" dirty="0"/>
          </a:p>
          <a:p>
            <a:pPr marL="171450" lvl="0" indent="-171450" algn="l" rtl="0">
              <a:spcBef>
                <a:spcPts val="0"/>
              </a:spcBef>
              <a:spcAft>
                <a:spcPts val="0"/>
              </a:spcAft>
              <a:buFont typeface="Wingdings" panose="05000000000000000000" pitchFamily="2" charset="2"/>
              <a:buChar char="§"/>
            </a:pPr>
            <a:r>
              <a:rPr lang="fr-FR" baseline="0" dirty="0"/>
              <a:t>Notre solution intègre plusieurs modules qui fournissent des informations sur les populations, les habitudes d’achats et de vente, les tendances, les fêtes et donc est en mesure de fournir des informations utiles à toute personne qui a pour but de lancer une activité de commerce.</a:t>
            </a:r>
          </a:p>
          <a:p>
            <a:pPr marL="171450" lvl="0" indent="-171450" algn="l" rtl="0">
              <a:spcBef>
                <a:spcPts val="0"/>
              </a:spcBef>
              <a:spcAft>
                <a:spcPts val="0"/>
              </a:spcAft>
              <a:buFont typeface="Wingdings" panose="05000000000000000000" pitchFamily="2" charset="2"/>
              <a:buChar char="§"/>
            </a:pPr>
            <a:r>
              <a:rPr lang="fr-FR" baseline="0" dirty="0"/>
              <a:t>Ce projet se compose de plusieurs étapes, et notre présentation porte principalement sur la 1</a:t>
            </a:r>
            <a:r>
              <a:rPr lang="fr-FR" baseline="30000" dirty="0"/>
              <a:t>ère</a:t>
            </a:r>
            <a:r>
              <a:rPr lang="fr-FR" baseline="0" dirty="0"/>
              <a:t> étape que nous avons réalisée.</a:t>
            </a:r>
          </a:p>
          <a:p>
            <a:pPr marL="171450" lvl="0" indent="-171450" algn="l" rtl="0">
              <a:spcBef>
                <a:spcPts val="0"/>
              </a:spcBef>
              <a:spcAft>
                <a:spcPts val="0"/>
              </a:spcAft>
              <a:buFont typeface="Wingdings" panose="05000000000000000000" pitchFamily="2" charset="2"/>
              <a:buChar char="§"/>
            </a:pPr>
            <a:r>
              <a:rPr lang="fr-FR" baseline="0" dirty="0"/>
              <a:t>Lorsque l’utilisateur veut réaliser des statistiques, il entre un nom de produit afin de déterminer quel mois ou quel ville est favorable à la vente de ce produit là?  La plateforme envoie les données au Webservice qui se charge de réaliser des traitements et de renvoyer les réponses à la plateforme. Grâce à une librairie</a:t>
            </a:r>
          </a:p>
          <a:p>
            <a:pPr marL="171450" lvl="0" indent="-171450" algn="l" rtl="0">
              <a:spcBef>
                <a:spcPts val="0"/>
              </a:spcBef>
              <a:spcAft>
                <a:spcPts val="0"/>
              </a:spcAft>
              <a:buFont typeface="Wingdings" panose="05000000000000000000" pitchFamily="2" charset="2"/>
              <a:buChar char="§"/>
            </a:pPr>
            <a:r>
              <a:rPr lang="fr-FR" baseline="0" dirty="0"/>
              <a:t>Toute société de e-commerce a besoin de connaître les tendances de sa propre clientèle afin d’améliorer l’engagement des consommateurs et accroître son chiffre d’affaire.</a:t>
            </a:r>
          </a:p>
          <a:p>
            <a:pPr marL="0" lvl="0" indent="0" algn="l" rtl="0">
              <a:spcBef>
                <a:spcPts val="0"/>
              </a:spcBef>
              <a:spcAft>
                <a:spcPts val="0"/>
              </a:spcAft>
              <a:buFont typeface="Wingdings" panose="05000000000000000000" pitchFamily="2" charset="2"/>
              <a:buNone/>
            </a:pPr>
            <a:endParaRPr lang="fr-FR" baseline="0" dirty="0"/>
          </a:p>
          <a:p>
            <a:pPr marL="158750" indent="0">
              <a:buFont typeface="Wingdings" panose="05000000000000000000" pitchFamily="2" charset="2"/>
              <a:buNone/>
            </a:pPr>
            <a:endParaRPr lang="fr-FR" baseline="0" dirty="0"/>
          </a:p>
          <a:p>
            <a:pPr marL="158750" indent="0">
              <a:buFont typeface="Wingdings" panose="05000000000000000000" pitchFamily="2" charset="2"/>
              <a:buNone/>
            </a:pPr>
            <a:endParaRPr lang="fr-FR" baseline="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Wingdings" panose="05000000000000000000" pitchFamily="2" charset="2"/>
              <a:buNone/>
              <a:tabLst/>
              <a:defRPr/>
            </a:pPr>
            <a:r>
              <a:rPr lang="fr-FR" dirty="0"/>
              <a:t>Cette situation</a:t>
            </a:r>
            <a:r>
              <a:rPr lang="fr-FR" baseline="0" dirty="0"/>
              <a:t> nous a donc conduits à nous poser deux principales questions: </a:t>
            </a:r>
          </a:p>
          <a:p>
            <a:pPr marL="158750" indent="0">
              <a:buFont typeface="Wingdings" panose="05000000000000000000" pitchFamily="2" charset="2"/>
              <a:buNone/>
            </a:pPr>
            <a:endParaRPr lang="fr-FR" baseline="0" dirty="0"/>
          </a:p>
        </p:txBody>
      </p:sp>
    </p:spTree>
    <p:extLst>
      <p:ext uri="{BB962C8B-B14F-4D97-AF65-F5344CB8AC3E}">
        <p14:creationId xmlns:p14="http://schemas.microsoft.com/office/powerpoint/2010/main" val="4010255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50000"/>
              </a:lnSpc>
              <a:spcBef>
                <a:spcPts val="0"/>
              </a:spcBef>
              <a:spcAft>
                <a:spcPts val="0"/>
              </a:spcAft>
              <a:buClr>
                <a:schemeClr val="accent1">
                  <a:lumMod val="75000"/>
                </a:schemeClr>
              </a:buClr>
              <a:buSzPts val="1100"/>
              <a:buFontTx/>
              <a:buNone/>
              <a:tabLst/>
              <a:defRPr/>
            </a:pPr>
            <a:r>
              <a:rPr lang="fr-FR" dirty="0"/>
              <a:t>Cette situation</a:t>
            </a:r>
            <a:r>
              <a:rPr lang="fr-FR" baseline="0" dirty="0"/>
              <a:t> nous a donc conduits à nous poser deux principales questions: </a:t>
            </a:r>
          </a:p>
          <a:p>
            <a:pPr marL="285750" indent="-285750">
              <a:lnSpc>
                <a:spcPct val="150000"/>
              </a:lnSpc>
              <a:buClr>
                <a:schemeClr val="accent1">
                  <a:lumMod val="75000"/>
                </a:schemeClr>
              </a:buClr>
              <a:buFont typeface="Wingdings" panose="05000000000000000000" pitchFamily="2" charset="2"/>
              <a:buChar char="v"/>
            </a:pPr>
            <a:endParaRPr lang="fr-FR" sz="1100" dirty="0">
              <a:solidFill>
                <a:schemeClr val="bg1"/>
              </a:solidFill>
              <a:latin typeface="Proxima Nova" panose="020B0604020202020204" charset="0"/>
              <a:cs typeface="Proxima Nova" panose="020B0604020202020204" charset="0"/>
            </a:endParaRPr>
          </a:p>
          <a:p>
            <a:pPr marL="285750" indent="-285750">
              <a:lnSpc>
                <a:spcPct val="150000"/>
              </a:lnSpc>
              <a:buClr>
                <a:schemeClr val="accent1">
                  <a:lumMod val="75000"/>
                </a:schemeClr>
              </a:buClr>
              <a:buFont typeface="Wingdings" panose="05000000000000000000" pitchFamily="2" charset="2"/>
              <a:buChar char="v"/>
            </a:pPr>
            <a:r>
              <a:rPr lang="fr-FR" sz="1100" dirty="0">
                <a:solidFill>
                  <a:schemeClr val="bg1"/>
                </a:solidFill>
                <a:latin typeface="Proxima Nova" panose="020B0604020202020204" charset="0"/>
                <a:cs typeface="Proxima Nova" panose="020B0604020202020204" charset="0"/>
              </a:rPr>
              <a:t>Comment prévoir le pouvoir d’achat des clients selon leur emplacement?</a:t>
            </a:r>
          </a:p>
          <a:p>
            <a:pPr>
              <a:lnSpc>
                <a:spcPct val="150000"/>
              </a:lnSpc>
            </a:pPr>
            <a:endParaRPr lang="fr-FR" sz="1100" dirty="0">
              <a:solidFill>
                <a:schemeClr val="bg1"/>
              </a:solidFill>
              <a:latin typeface="Proxima Nova" panose="020B0604020202020204" charset="0"/>
              <a:cs typeface="Proxima Nova" panose="020B0604020202020204" charset="0"/>
            </a:endParaRPr>
          </a:p>
          <a:p>
            <a:pPr marL="285750" indent="-285750">
              <a:lnSpc>
                <a:spcPct val="150000"/>
              </a:lnSpc>
              <a:buClr>
                <a:schemeClr val="accent1">
                  <a:lumMod val="75000"/>
                </a:schemeClr>
              </a:buClr>
              <a:buFont typeface="Wingdings" panose="05000000000000000000" pitchFamily="2" charset="2"/>
              <a:buChar char="v"/>
            </a:pPr>
            <a:r>
              <a:rPr lang="fr-FR" sz="1100" dirty="0">
                <a:solidFill>
                  <a:schemeClr val="bg1"/>
                </a:solidFill>
                <a:latin typeface="Proxima Nova" panose="020B0604020202020204" charset="0"/>
                <a:cs typeface="Proxima Nova" panose="020B0604020202020204" charset="0"/>
              </a:rPr>
              <a:t>Comment déterminer le produit à promouvoir selon les habitudes de l’utilisateur?</a:t>
            </a:r>
          </a:p>
          <a:p>
            <a:pPr marL="0" indent="0">
              <a:lnSpc>
                <a:spcPct val="150000"/>
              </a:lnSpc>
              <a:buClr>
                <a:schemeClr val="accent1">
                  <a:lumMod val="75000"/>
                </a:schemeClr>
              </a:buClr>
              <a:buFont typeface="Wingdings" panose="05000000000000000000" pitchFamily="2" charset="2"/>
              <a:buNone/>
            </a:pPr>
            <a:endParaRPr lang="fr-FR" sz="1100" dirty="0">
              <a:solidFill>
                <a:schemeClr val="bg1"/>
              </a:solidFill>
              <a:latin typeface="Proxima Nova" panose="020B0604020202020204" charset="0"/>
              <a:cs typeface="Proxima Nova" panose="020B0604020202020204" charset="0"/>
            </a:endParaRPr>
          </a:p>
          <a:p>
            <a:pPr marL="0" indent="0">
              <a:lnSpc>
                <a:spcPct val="150000"/>
              </a:lnSpc>
              <a:buClr>
                <a:schemeClr val="accent1">
                  <a:lumMod val="75000"/>
                </a:schemeClr>
              </a:buClr>
              <a:buFont typeface="Wingdings" panose="05000000000000000000" pitchFamily="2" charset="2"/>
              <a:buNone/>
            </a:pPr>
            <a:r>
              <a:rPr lang="fr-FR" sz="1100" dirty="0">
                <a:solidFill>
                  <a:schemeClr val="bg1"/>
                </a:solidFill>
                <a:latin typeface="Proxima Nova" panose="020B0604020202020204" charset="0"/>
                <a:cs typeface="Proxima Nova" panose="020B0604020202020204" charset="0"/>
              </a:rPr>
              <a:t>Pour </a:t>
            </a:r>
            <a:r>
              <a:rPr lang="fr-FR" sz="1100" dirty="0" err="1">
                <a:solidFill>
                  <a:schemeClr val="bg1"/>
                </a:solidFill>
                <a:latin typeface="Proxima Nova" panose="020B0604020202020204" charset="0"/>
                <a:cs typeface="Proxima Nova" panose="020B0604020202020204" charset="0"/>
              </a:rPr>
              <a:t>repondre</a:t>
            </a:r>
            <a:r>
              <a:rPr lang="fr-FR" sz="1100" dirty="0">
                <a:solidFill>
                  <a:schemeClr val="bg1"/>
                </a:solidFill>
                <a:latin typeface="Proxima Nova" panose="020B0604020202020204" charset="0"/>
                <a:cs typeface="Proxima Nova" panose="020B0604020202020204" charset="0"/>
              </a:rPr>
              <a:t> a ces questions nous nous sommes fixes pour objectif principal de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16834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solidFill>
                  <a:schemeClr val="bg1"/>
                </a:solidFill>
                <a:latin typeface="Proxima Nova" panose="020B0604020202020204" charset="0"/>
                <a:cs typeface="Proxima Nova" panose="020B0604020202020204" charset="0"/>
              </a:rPr>
              <a:t>Pour répondre a ces questions nous nous sommes fixes pour objectif principal de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dirty="0">
              <a:solidFill>
                <a:schemeClr val="bg1"/>
              </a:solidFill>
              <a:latin typeface="Proxima Nova" panose="020B0604020202020204" charset="0"/>
              <a:cs typeface="Proxima Nova"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solidFill>
                  <a:schemeClr val="bg1"/>
                </a:solidFill>
                <a:latin typeface="Proxima Nova" panose="020B0604020202020204" charset="0"/>
                <a:cs typeface="Proxima Nova" panose="020B0604020202020204" charset="0"/>
              </a:rPr>
              <a:t>Et plus </a:t>
            </a:r>
            <a:r>
              <a:rPr lang="fr-FR" dirty="0" err="1">
                <a:solidFill>
                  <a:schemeClr val="bg1"/>
                </a:solidFill>
                <a:latin typeface="Proxima Nova" panose="020B0604020202020204" charset="0"/>
                <a:cs typeface="Proxima Nova" panose="020B0604020202020204" charset="0"/>
              </a:rPr>
              <a:t>specifiquement</a:t>
            </a:r>
            <a:r>
              <a:rPr lang="fr-FR" dirty="0">
                <a:solidFill>
                  <a:schemeClr val="bg1"/>
                </a:solidFill>
                <a:latin typeface="Proxima Nova" panose="020B0604020202020204" charset="0"/>
                <a:cs typeface="Proxima Nova" panose="020B0604020202020204" charset="0"/>
              </a:rPr>
              <a:t> nous </a:t>
            </a:r>
            <a:r>
              <a:rPr lang="fr-FR" dirty="0" err="1">
                <a:solidFill>
                  <a:schemeClr val="bg1"/>
                </a:solidFill>
                <a:latin typeface="Proxima Nova" panose="020B0604020202020204" charset="0"/>
                <a:cs typeface="Proxima Nova" panose="020B0604020202020204" charset="0"/>
              </a:rPr>
              <a:t>prevoyons</a:t>
            </a:r>
            <a:r>
              <a:rPr lang="fr-FR" dirty="0">
                <a:solidFill>
                  <a:schemeClr val="bg1"/>
                </a:solidFill>
                <a:latin typeface="Proxima Nova" panose="020B0604020202020204" charset="0"/>
                <a:cs typeface="Proxima Nova" panose="020B0604020202020204" charset="0"/>
              </a:rPr>
              <a:t> </a:t>
            </a:r>
            <a:r>
              <a:rPr lang="fr-FR" baseline="0" dirty="0">
                <a:solidFill>
                  <a:schemeClr val="bg1"/>
                </a:solidFill>
                <a:latin typeface="Proxima Nova" panose="020B0604020202020204" charset="0"/>
                <a:cs typeface="Proxima Nova" panose="020B0604020202020204" charset="0"/>
              </a:rPr>
              <a:t>des états comme : </a:t>
            </a:r>
            <a:endParaRPr lang="fr-FR" dirty="0">
              <a:solidFill>
                <a:schemeClr val="bg1"/>
              </a:solidFill>
              <a:latin typeface="Proxima Nova" panose="020B0604020202020204" charset="0"/>
              <a:cs typeface="Proxima Nova"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dirty="0">
              <a:solidFill>
                <a:schemeClr val="bg1"/>
              </a:solidFill>
              <a:latin typeface="Proxima Nova" panose="020B0604020202020204" charset="0"/>
              <a:cs typeface="Proxima Nova" panose="020B0604020202020204" charset="0"/>
            </a:endParaRP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solidFill>
                  <a:schemeClr val="bg1"/>
                </a:solidFill>
                <a:latin typeface="Proxima Nova" panose="020B0604020202020204" charset="0"/>
                <a:cs typeface="Proxima Nova" panose="020B0604020202020204" charset="0"/>
              </a:rPr>
              <a:t>Et plus </a:t>
            </a:r>
            <a:r>
              <a:rPr lang="fr-FR" dirty="0" err="1">
                <a:solidFill>
                  <a:schemeClr val="bg1"/>
                </a:solidFill>
                <a:latin typeface="Proxima Nova" panose="020B0604020202020204" charset="0"/>
                <a:cs typeface="Proxima Nova" panose="020B0604020202020204" charset="0"/>
              </a:rPr>
              <a:t>specifiquement</a:t>
            </a:r>
            <a:r>
              <a:rPr lang="fr-FR" dirty="0">
                <a:solidFill>
                  <a:schemeClr val="bg1"/>
                </a:solidFill>
                <a:latin typeface="Proxima Nova" panose="020B0604020202020204" charset="0"/>
                <a:cs typeface="Proxima Nova" panose="020B0604020202020204" charset="0"/>
              </a:rPr>
              <a:t> nous </a:t>
            </a:r>
            <a:r>
              <a:rPr lang="fr-FR" dirty="0" err="1">
                <a:solidFill>
                  <a:schemeClr val="bg1"/>
                </a:solidFill>
                <a:latin typeface="Proxima Nova" panose="020B0604020202020204" charset="0"/>
                <a:cs typeface="Proxima Nova" panose="020B0604020202020204" charset="0"/>
              </a:rPr>
              <a:t>prevoyons</a:t>
            </a:r>
            <a:r>
              <a:rPr lang="fr-FR" dirty="0">
                <a:solidFill>
                  <a:schemeClr val="bg1"/>
                </a:solidFill>
                <a:latin typeface="Proxima Nova" panose="020B0604020202020204" charset="0"/>
                <a:cs typeface="Proxima Nova" panose="020B0604020202020204" charset="0"/>
              </a:rPr>
              <a:t> </a:t>
            </a:r>
            <a:r>
              <a:rPr lang="fr-FR" baseline="0" dirty="0">
                <a:solidFill>
                  <a:schemeClr val="bg1"/>
                </a:solidFill>
                <a:latin typeface="Proxima Nova" panose="020B0604020202020204" charset="0"/>
                <a:cs typeface="Proxima Nova" panose="020B0604020202020204" charset="0"/>
              </a:rPr>
              <a:t>des états comme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aseline="0" dirty="0">
              <a:solidFill>
                <a:schemeClr val="bg1"/>
              </a:solidFill>
              <a:latin typeface="Proxima Nova"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Les principaux résultats attendus de notre projet sont : ….</a:t>
            </a:r>
            <a:endParaRPr lang="fr-FR" dirty="0">
              <a:solidFill>
                <a:schemeClr val="bg1"/>
              </a:solidFill>
              <a:latin typeface="Proxima Nova" panose="020B0604020202020204" charset="0"/>
              <a:cs typeface="Proxima Nova" panose="020B060402020202020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72868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2" name="Google Shape;312;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3" name="Google Shape;313;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4" name="Google Shape;314;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5" name="Google Shape;315;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6" name="Google Shape;316;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7" name="Google Shape;317;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18" name="Google Shape;318;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1" name="Google Shape;321;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2" name="Google Shape;322;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3" name="Google Shape;323;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4" name="Google Shape;324;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 id="2147483658" r:id="rId6"/>
    <p:sldLayoutId id="2147483659" r:id="rId7"/>
    <p:sldLayoutId id="2147483662" r:id="rId8"/>
    <p:sldLayoutId id="2147483663" r:id="rId9"/>
    <p:sldLayoutId id="2147483665" r:id="rId10"/>
    <p:sldLayoutId id="2147483666" r:id="rId11"/>
    <p:sldLayoutId id="2147483667" r:id="rId12"/>
    <p:sldLayoutId id="2147483668" r:id="rId13"/>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docs.google.com/spreadsheets/d/1vTu7Se8kTXNeu0nfne0enewkuZP5gXoWv1ZuVc1MnJg/cop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66;p26">
            <a:extLst>
              <a:ext uri="{FF2B5EF4-FFF2-40B4-BE49-F238E27FC236}">
                <a16:creationId xmlns:a16="http://schemas.microsoft.com/office/drawing/2014/main" id="{BB7CEFDF-9E1B-7A38-F842-1D4C7C983041}"/>
              </a:ext>
            </a:extLst>
          </p:cNvPr>
          <p:cNvSpPr txBox="1">
            <a:spLocks/>
          </p:cNvSpPr>
          <p:nvPr/>
        </p:nvSpPr>
        <p:spPr>
          <a:xfrm>
            <a:off x="1399169" y="94268"/>
            <a:ext cx="6345662" cy="96142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chemeClr val="bg1"/>
                </a:solidFill>
                <a:latin typeface="Proxima Nova" panose="020B0604020202020204" charset="0"/>
                <a:cs typeface="Proxima Nova" panose="020B0604020202020204" charset="0"/>
              </a:rPr>
              <a:t>Veuillez  mettre vos téléphones sur silencieux s’il vous plaît</a:t>
            </a:r>
          </a:p>
        </p:txBody>
      </p:sp>
      <p:sp>
        <p:nvSpPr>
          <p:cNvPr id="3" name="Google Shape;466;p26">
            <a:extLst>
              <a:ext uri="{FF2B5EF4-FFF2-40B4-BE49-F238E27FC236}">
                <a16:creationId xmlns:a16="http://schemas.microsoft.com/office/drawing/2014/main" id="{80B2DE2D-8CB7-3FC0-63D7-F6128EC6585D}"/>
              </a:ext>
            </a:extLst>
          </p:cNvPr>
          <p:cNvSpPr txBox="1">
            <a:spLocks/>
          </p:cNvSpPr>
          <p:nvPr/>
        </p:nvSpPr>
        <p:spPr>
          <a:xfrm>
            <a:off x="1399169" y="4087809"/>
            <a:ext cx="6345662" cy="96142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b="1" dirty="0">
                <a:solidFill>
                  <a:schemeClr val="tx2"/>
                </a:solidFill>
                <a:latin typeface="Proxima Nova" panose="020B0604020202020204" charset="0"/>
                <a:cs typeface="Proxima Nova" panose="020B0604020202020204" charset="0"/>
              </a:rPr>
              <a:t>Après l'entrée du jury, les aller-retours ne sont plus autorisés</a:t>
            </a:r>
          </a:p>
        </p:txBody>
      </p:sp>
      <p:pic>
        <p:nvPicPr>
          <p:cNvPr id="5" name="Image 4">
            <a:extLst>
              <a:ext uri="{FF2B5EF4-FFF2-40B4-BE49-F238E27FC236}">
                <a16:creationId xmlns:a16="http://schemas.microsoft.com/office/drawing/2014/main" id="{4E056482-F70A-A175-D04D-C8EC5C0A9CD5}"/>
              </a:ext>
            </a:extLst>
          </p:cNvPr>
          <p:cNvPicPr>
            <a:picLocks noChangeAspect="1"/>
          </p:cNvPicPr>
          <p:nvPr/>
        </p:nvPicPr>
        <p:blipFill>
          <a:blip r:embed="rId3"/>
          <a:stretch>
            <a:fillRect/>
          </a:stretch>
        </p:blipFill>
        <p:spPr>
          <a:xfrm>
            <a:off x="1335237" y="1349779"/>
            <a:ext cx="2305737" cy="2305737"/>
          </a:xfrm>
          <a:prstGeom prst="rect">
            <a:avLst/>
          </a:prstGeom>
        </p:spPr>
      </p:pic>
      <p:pic>
        <p:nvPicPr>
          <p:cNvPr id="7" name="Image 6">
            <a:extLst>
              <a:ext uri="{FF2B5EF4-FFF2-40B4-BE49-F238E27FC236}">
                <a16:creationId xmlns:a16="http://schemas.microsoft.com/office/drawing/2014/main" id="{23C36429-E967-7613-F6AC-7D73209F87F3}"/>
              </a:ext>
            </a:extLst>
          </p:cNvPr>
          <p:cNvPicPr>
            <a:picLocks noChangeAspect="1"/>
          </p:cNvPicPr>
          <p:nvPr/>
        </p:nvPicPr>
        <p:blipFill>
          <a:blip r:embed="rId4"/>
          <a:stretch>
            <a:fillRect/>
          </a:stretch>
        </p:blipFill>
        <p:spPr>
          <a:xfrm>
            <a:off x="5292089" y="1406406"/>
            <a:ext cx="2192482" cy="2192482"/>
          </a:xfrm>
          <a:prstGeom prst="rect">
            <a:avLst/>
          </a:prstGeom>
        </p:spPr>
      </p:pic>
    </p:spTree>
    <p:extLst>
      <p:ext uri="{BB962C8B-B14F-4D97-AF65-F5344CB8AC3E}">
        <p14:creationId xmlns:p14="http://schemas.microsoft.com/office/powerpoint/2010/main" val="4019179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83" name="Google Shape;483;p27"/>
          <p:cNvSpPr/>
          <p:nvPr/>
        </p:nvSpPr>
        <p:spPr>
          <a:xfrm>
            <a:off x="304825" y="1218045"/>
            <a:ext cx="213333" cy="21333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7;p28"/>
          <p:cNvSpPr txBox="1">
            <a:spLocks/>
          </p:cNvSpPr>
          <p:nvPr/>
        </p:nvSpPr>
        <p:spPr>
          <a:xfrm>
            <a:off x="179926" y="137160"/>
            <a:ext cx="2910840" cy="5398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pPr algn="l"/>
            <a:r>
              <a:rPr lang="fr-FR" b="1" dirty="0">
                <a:solidFill>
                  <a:schemeClr val="tx2"/>
                </a:solidFill>
                <a:latin typeface="Proxima Nova" panose="020B0604020202020204" charset="0"/>
                <a:cs typeface="Proxima Nova" panose="020B0604020202020204" charset="0"/>
              </a:rPr>
              <a:t>RESULTATS</a:t>
            </a:r>
          </a:p>
        </p:txBody>
      </p:sp>
      <p:sp>
        <p:nvSpPr>
          <p:cNvPr id="16" name="Rectangle 15"/>
          <p:cNvSpPr/>
          <p:nvPr/>
        </p:nvSpPr>
        <p:spPr>
          <a:xfrm>
            <a:off x="518156" y="1032026"/>
            <a:ext cx="8034434" cy="646331"/>
          </a:xfrm>
          <a:prstGeom prst="rect">
            <a:avLst/>
          </a:prstGeom>
        </p:spPr>
        <p:txBody>
          <a:bodyPr wrap="square">
            <a:spAutoFit/>
          </a:bodyPr>
          <a:lstStyle/>
          <a:p>
            <a:pPr lvl="0"/>
            <a:r>
              <a:rPr lang="fr-FR" sz="1800" dirty="0">
                <a:solidFill>
                  <a:schemeClr val="bg1"/>
                </a:solidFill>
                <a:latin typeface="Proxima Nova" panose="020B0604020202020204" charset="0"/>
                <a:cs typeface="Proxima Nova" panose="020B0604020202020204" charset="0"/>
              </a:rPr>
              <a:t>Les produits à promouvoir selon les tendances actuelles et la localisation sont déterminés ;</a:t>
            </a:r>
          </a:p>
        </p:txBody>
      </p:sp>
      <p:sp>
        <p:nvSpPr>
          <p:cNvPr id="50" name="Google Shape;483;p27"/>
          <p:cNvSpPr/>
          <p:nvPr/>
        </p:nvSpPr>
        <p:spPr>
          <a:xfrm>
            <a:off x="304826" y="2086725"/>
            <a:ext cx="213333" cy="21333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83;p27"/>
          <p:cNvSpPr/>
          <p:nvPr/>
        </p:nvSpPr>
        <p:spPr>
          <a:xfrm>
            <a:off x="304825" y="2985885"/>
            <a:ext cx="213333" cy="21333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3;p27"/>
          <p:cNvSpPr/>
          <p:nvPr/>
        </p:nvSpPr>
        <p:spPr>
          <a:xfrm>
            <a:off x="304825" y="4017614"/>
            <a:ext cx="213333" cy="21333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Rectangle 52"/>
          <p:cNvSpPr/>
          <p:nvPr/>
        </p:nvSpPr>
        <p:spPr>
          <a:xfrm>
            <a:off x="574049" y="1969547"/>
            <a:ext cx="8034434" cy="646331"/>
          </a:xfrm>
          <a:prstGeom prst="rect">
            <a:avLst/>
          </a:prstGeom>
        </p:spPr>
        <p:txBody>
          <a:bodyPr wrap="square">
            <a:spAutoFit/>
          </a:bodyPr>
          <a:lstStyle/>
          <a:p>
            <a:pPr lvl="0"/>
            <a:r>
              <a:rPr lang="fr-FR" sz="1800" dirty="0">
                <a:solidFill>
                  <a:schemeClr val="bg1"/>
                </a:solidFill>
                <a:latin typeface="Proxima Nova" panose="020B0604020202020204" charset="0"/>
                <a:cs typeface="Proxima Nova" panose="020B0604020202020204" charset="0"/>
              </a:rPr>
              <a:t>Les produits susceptibles d’attirer la clientèle dans les prochains mois ou jours sont déterminés ; </a:t>
            </a:r>
          </a:p>
        </p:txBody>
      </p:sp>
      <p:sp>
        <p:nvSpPr>
          <p:cNvPr id="54" name="Rectangle 53"/>
          <p:cNvSpPr/>
          <p:nvPr/>
        </p:nvSpPr>
        <p:spPr>
          <a:xfrm>
            <a:off x="574049" y="2937548"/>
            <a:ext cx="8034434" cy="369332"/>
          </a:xfrm>
          <a:prstGeom prst="rect">
            <a:avLst/>
          </a:prstGeom>
        </p:spPr>
        <p:txBody>
          <a:bodyPr wrap="square">
            <a:spAutoFit/>
          </a:bodyPr>
          <a:lstStyle/>
          <a:p>
            <a:pPr lvl="0"/>
            <a:r>
              <a:rPr lang="fr-FR" sz="1800" dirty="0">
                <a:solidFill>
                  <a:schemeClr val="bg1"/>
                </a:solidFill>
                <a:latin typeface="Proxima Nova" panose="020B0604020202020204" charset="0"/>
                <a:cs typeface="Proxima Nova" panose="020B0604020202020204" charset="0"/>
              </a:rPr>
              <a:t>Les produits à promouvoir et ceux à liquider sont déterminés ;</a:t>
            </a:r>
          </a:p>
        </p:txBody>
      </p:sp>
      <p:sp>
        <p:nvSpPr>
          <p:cNvPr id="55" name="Rectangle 54"/>
          <p:cNvSpPr/>
          <p:nvPr/>
        </p:nvSpPr>
        <p:spPr>
          <a:xfrm>
            <a:off x="574049" y="3939614"/>
            <a:ext cx="8034434" cy="369332"/>
          </a:xfrm>
          <a:prstGeom prst="rect">
            <a:avLst/>
          </a:prstGeom>
        </p:spPr>
        <p:txBody>
          <a:bodyPr wrap="square">
            <a:spAutoFit/>
          </a:bodyPr>
          <a:lstStyle/>
          <a:p>
            <a:r>
              <a:rPr lang="fr-FR" sz="1800" dirty="0">
                <a:solidFill>
                  <a:schemeClr val="bg1"/>
                </a:solidFill>
                <a:latin typeface="Proxima Nova" panose="020B0604020202020204" charset="0"/>
                <a:cs typeface="Proxima Nova" panose="020B0604020202020204" charset="0"/>
              </a:rPr>
              <a:t>Les habitudes des clients sont déterminées.</a:t>
            </a:r>
          </a:p>
        </p:txBody>
      </p:sp>
      <p:sp>
        <p:nvSpPr>
          <p:cNvPr id="13" name="Google Shape;483;p27"/>
          <p:cNvSpPr/>
          <p:nvPr/>
        </p:nvSpPr>
        <p:spPr>
          <a:xfrm>
            <a:off x="8782555" y="4808774"/>
            <a:ext cx="236193" cy="236193"/>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2"/>
                </a:solidFill>
                <a:latin typeface="Proxima Nova" panose="020B0604020202020204" charset="0"/>
              </a:rPr>
              <a:t>8</a:t>
            </a:r>
            <a:endParaRPr dirty="0">
              <a:solidFill>
                <a:schemeClr val="bg2"/>
              </a:solidFill>
              <a:latin typeface="Proxima Nova" panose="020B0604020202020204" charset="0"/>
            </a:endParaRPr>
          </a:p>
        </p:txBody>
      </p:sp>
    </p:spTree>
    <p:extLst>
      <p:ext uri="{BB962C8B-B14F-4D97-AF65-F5344CB8AC3E}">
        <p14:creationId xmlns:p14="http://schemas.microsoft.com/office/powerpoint/2010/main" val="17310381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83"/>
                                        </p:tgtEl>
                                        <p:attrNameLst>
                                          <p:attrName>style.visibility</p:attrName>
                                        </p:attrNameLst>
                                      </p:cBhvr>
                                      <p:to>
                                        <p:strVal val="visible"/>
                                      </p:to>
                                    </p:set>
                                    <p:anim calcmode="lin" valueType="num">
                                      <p:cBhvr additive="base">
                                        <p:cTn id="11" dur="500" fill="hold"/>
                                        <p:tgtEl>
                                          <p:spTgt spid="483"/>
                                        </p:tgtEl>
                                        <p:attrNameLst>
                                          <p:attrName>ppt_x</p:attrName>
                                        </p:attrNameLst>
                                      </p:cBhvr>
                                      <p:tavLst>
                                        <p:tav tm="0">
                                          <p:val>
                                            <p:strVal val="#ppt_x"/>
                                          </p:val>
                                        </p:tav>
                                        <p:tav tm="100000">
                                          <p:val>
                                            <p:strVal val="#ppt_x"/>
                                          </p:val>
                                        </p:tav>
                                      </p:tavLst>
                                    </p:anim>
                                    <p:anim calcmode="lin" valueType="num">
                                      <p:cBhvr additive="base">
                                        <p:cTn id="12" dur="500" fill="hold"/>
                                        <p:tgtEl>
                                          <p:spTgt spid="48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500" fill="hold"/>
                                        <p:tgtEl>
                                          <p:spTgt spid="53"/>
                                        </p:tgtEl>
                                        <p:attrNameLst>
                                          <p:attrName>ppt_x</p:attrName>
                                        </p:attrNameLst>
                                      </p:cBhvr>
                                      <p:tavLst>
                                        <p:tav tm="0">
                                          <p:val>
                                            <p:strVal val="#ppt_x"/>
                                          </p:val>
                                        </p:tav>
                                        <p:tav tm="100000">
                                          <p:val>
                                            <p:strVal val="#ppt_x"/>
                                          </p:val>
                                        </p:tav>
                                      </p:tavLst>
                                    </p:anim>
                                    <p:anim calcmode="lin" valueType="num">
                                      <p:cBhvr additive="base">
                                        <p:cTn id="18" dur="500" fill="hold"/>
                                        <p:tgtEl>
                                          <p:spTgt spid="5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ppt_x"/>
                                          </p:val>
                                        </p:tav>
                                        <p:tav tm="100000">
                                          <p:val>
                                            <p:strVal val="#ppt_x"/>
                                          </p:val>
                                        </p:tav>
                                      </p:tavLst>
                                    </p:anim>
                                    <p:anim calcmode="lin" valueType="num">
                                      <p:cBhvr additive="base">
                                        <p:cTn id="2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ppt_x"/>
                                          </p:val>
                                        </p:tav>
                                        <p:tav tm="100000">
                                          <p:val>
                                            <p:strVal val="#ppt_x"/>
                                          </p:val>
                                        </p:tav>
                                      </p:tavLst>
                                    </p:anim>
                                    <p:anim calcmode="lin" valueType="num">
                                      <p:cBhvr additive="base">
                                        <p:cTn id="28" dur="500" fill="hold"/>
                                        <p:tgtEl>
                                          <p:spTgt spid="5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ppt_x"/>
                                          </p:val>
                                        </p:tav>
                                        <p:tav tm="100000">
                                          <p:val>
                                            <p:strVal val="#ppt_x"/>
                                          </p:val>
                                        </p:tav>
                                      </p:tavLst>
                                    </p:anim>
                                    <p:anim calcmode="lin" valueType="num">
                                      <p:cBhvr additive="base">
                                        <p:cTn id="3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 calcmode="lin" valueType="num">
                                      <p:cBhvr additive="base">
                                        <p:cTn id="37" dur="500" fill="hold"/>
                                        <p:tgtEl>
                                          <p:spTgt spid="55"/>
                                        </p:tgtEl>
                                        <p:attrNameLst>
                                          <p:attrName>ppt_x</p:attrName>
                                        </p:attrNameLst>
                                      </p:cBhvr>
                                      <p:tavLst>
                                        <p:tav tm="0">
                                          <p:val>
                                            <p:strVal val="#ppt_x"/>
                                          </p:val>
                                        </p:tav>
                                        <p:tav tm="100000">
                                          <p:val>
                                            <p:strVal val="#ppt_x"/>
                                          </p:val>
                                        </p:tav>
                                      </p:tavLst>
                                    </p:anim>
                                    <p:anim calcmode="lin" valueType="num">
                                      <p:cBhvr additive="base">
                                        <p:cTn id="38" dur="500" fill="hold"/>
                                        <p:tgtEl>
                                          <p:spTgt spid="5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 calcmode="lin" valueType="num">
                                      <p:cBhvr additive="base">
                                        <p:cTn id="41" dur="500" fill="hold"/>
                                        <p:tgtEl>
                                          <p:spTgt spid="52"/>
                                        </p:tgtEl>
                                        <p:attrNameLst>
                                          <p:attrName>ppt_x</p:attrName>
                                        </p:attrNameLst>
                                      </p:cBhvr>
                                      <p:tavLst>
                                        <p:tav tm="0">
                                          <p:val>
                                            <p:strVal val="#ppt_x"/>
                                          </p:val>
                                        </p:tav>
                                        <p:tav tm="100000">
                                          <p:val>
                                            <p:strVal val="#ppt_x"/>
                                          </p:val>
                                        </p:tav>
                                      </p:tavLst>
                                    </p:anim>
                                    <p:anim calcmode="lin" valueType="num">
                                      <p:cBhvr additive="base">
                                        <p:cTn id="4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 grpId="0" animBg="1"/>
      <p:bldP spid="16" grpId="0"/>
      <p:bldP spid="50" grpId="0" animBg="1"/>
      <p:bldP spid="51" grpId="0" animBg="1"/>
      <p:bldP spid="52" grpId="0" animBg="1"/>
      <p:bldP spid="53" grpId="0"/>
      <p:bldP spid="54" grpId="0"/>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27" name="Google Shape;507;p28"/>
          <p:cNvSpPr txBox="1">
            <a:spLocks/>
          </p:cNvSpPr>
          <p:nvPr/>
        </p:nvSpPr>
        <p:spPr>
          <a:xfrm>
            <a:off x="179926" y="137160"/>
            <a:ext cx="3454384" cy="5398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pPr algn="l"/>
            <a:r>
              <a:rPr lang="fr-FR" b="1" dirty="0">
                <a:solidFill>
                  <a:schemeClr val="tx2"/>
                </a:solidFill>
                <a:latin typeface="Proxima Nova" panose="020B0604020202020204" charset="0"/>
                <a:cs typeface="Proxima Nova" panose="020B0604020202020204" charset="0"/>
              </a:rPr>
              <a:t>ETUDE DE L’EXISTANT</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6418" y="659990"/>
            <a:ext cx="1694590" cy="1694590"/>
          </a:xfrm>
          <a:prstGeom prst="rect">
            <a:avLst/>
          </a:prstGeom>
        </p:spPr>
      </p:pic>
      <p:cxnSp>
        <p:nvCxnSpPr>
          <p:cNvPr id="8" name="Connecteur droit avec flèche 7"/>
          <p:cNvCxnSpPr/>
          <p:nvPr/>
        </p:nvCxnSpPr>
        <p:spPr>
          <a:xfrm flipV="1">
            <a:off x="2364398" y="1535430"/>
            <a:ext cx="1188290" cy="152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eur droit avec flèche 35"/>
          <p:cNvCxnSpPr/>
          <p:nvPr/>
        </p:nvCxnSpPr>
        <p:spPr>
          <a:xfrm flipV="1">
            <a:off x="5562170" y="1520190"/>
            <a:ext cx="1188290" cy="152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Connecteur droit avec flèche 36"/>
          <p:cNvCxnSpPr/>
          <p:nvPr/>
        </p:nvCxnSpPr>
        <p:spPr>
          <a:xfrm>
            <a:off x="7679055" y="2434590"/>
            <a:ext cx="0" cy="651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Connecteur droit avec flèche 38"/>
          <p:cNvCxnSpPr/>
          <p:nvPr/>
        </p:nvCxnSpPr>
        <p:spPr>
          <a:xfrm flipH="1">
            <a:off x="5551243" y="4126230"/>
            <a:ext cx="118829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Connecteur droit avec flèche 41"/>
          <p:cNvCxnSpPr/>
          <p:nvPr/>
        </p:nvCxnSpPr>
        <p:spPr>
          <a:xfrm flipH="1">
            <a:off x="2256731" y="4126230"/>
            <a:ext cx="1226390" cy="3848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708" y="829734"/>
            <a:ext cx="1380912" cy="1380912"/>
          </a:xfrm>
          <a:prstGeom prst="rect">
            <a:avLst/>
          </a:prstGeom>
        </p:spPr>
      </p:pic>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4190" y="704850"/>
            <a:ext cx="1649730" cy="1649730"/>
          </a:xfrm>
          <a:prstGeom prst="rect">
            <a:avLst/>
          </a:prstGeom>
        </p:spPr>
      </p:pic>
      <p:pic>
        <p:nvPicPr>
          <p:cNvPr id="16" name="Imag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913" y="3888171"/>
            <a:ext cx="1044786" cy="1044786"/>
          </a:xfrm>
          <a:prstGeom prst="rect">
            <a:avLst/>
          </a:prstGeom>
        </p:spPr>
      </p:pic>
      <p:pic>
        <p:nvPicPr>
          <p:cNvPr id="17" name="Imag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7520" y="2956560"/>
            <a:ext cx="1703070" cy="1703070"/>
          </a:xfrm>
          <a:prstGeom prst="rect">
            <a:avLst/>
          </a:prstGeom>
        </p:spPr>
      </p:pic>
      <p:cxnSp>
        <p:nvCxnSpPr>
          <p:cNvPr id="49" name="Connecteur droit avec flèche 48"/>
          <p:cNvCxnSpPr/>
          <p:nvPr/>
        </p:nvCxnSpPr>
        <p:spPr>
          <a:xfrm flipH="1" flipV="1">
            <a:off x="2260335" y="3596640"/>
            <a:ext cx="1226390" cy="5295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Imag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730" y="2354580"/>
            <a:ext cx="1356360" cy="1356360"/>
          </a:xfrm>
          <a:prstGeom prst="rect">
            <a:avLst/>
          </a:prstGeom>
        </p:spPr>
      </p:pic>
      <p:pic>
        <p:nvPicPr>
          <p:cNvPr id="21" name="Imag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79890" y="3086100"/>
            <a:ext cx="1676830" cy="1676830"/>
          </a:xfrm>
          <a:prstGeom prst="rect">
            <a:avLst/>
          </a:prstGeom>
        </p:spPr>
      </p:pic>
      <p:sp>
        <p:nvSpPr>
          <p:cNvPr id="18" name="Google Shape;483;p27"/>
          <p:cNvSpPr/>
          <p:nvPr/>
        </p:nvSpPr>
        <p:spPr>
          <a:xfrm>
            <a:off x="8782555" y="4808774"/>
            <a:ext cx="236193" cy="236193"/>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2"/>
                </a:solidFill>
                <a:latin typeface="Proxima Nova" panose="020B0604020202020204" charset="0"/>
              </a:rPr>
              <a:t>9</a:t>
            </a:r>
            <a:endParaRPr dirty="0">
              <a:solidFill>
                <a:schemeClr val="bg2"/>
              </a:solidFill>
              <a:latin typeface="Proxima Nova"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57" name="Google Shape;507;p28"/>
          <p:cNvSpPr txBox="1">
            <a:spLocks/>
          </p:cNvSpPr>
          <p:nvPr/>
        </p:nvSpPr>
        <p:spPr>
          <a:xfrm>
            <a:off x="179925" y="137160"/>
            <a:ext cx="4054799" cy="5398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pPr algn="l"/>
            <a:r>
              <a:rPr lang="fr-FR" b="1" dirty="0">
                <a:solidFill>
                  <a:schemeClr val="tx2"/>
                </a:solidFill>
                <a:latin typeface="Proxima Nova" panose="020B0604020202020204" charset="0"/>
                <a:cs typeface="Proxima Nova" panose="020B0604020202020204" charset="0"/>
              </a:rPr>
              <a:t>CRITIQUE DE L’EXISTANT</a:t>
            </a:r>
          </a:p>
        </p:txBody>
      </p:sp>
      <p:pic>
        <p:nvPicPr>
          <p:cNvPr id="16" name="Imag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370" y="762000"/>
            <a:ext cx="3901440" cy="3901440"/>
          </a:xfrm>
          <a:prstGeom prst="rect">
            <a:avLst/>
          </a:prstGeom>
        </p:spPr>
      </p:pic>
      <p:sp>
        <p:nvSpPr>
          <p:cNvPr id="4" name="Google Shape;483;p27"/>
          <p:cNvSpPr/>
          <p:nvPr/>
        </p:nvSpPr>
        <p:spPr>
          <a:xfrm>
            <a:off x="8657167" y="4808774"/>
            <a:ext cx="361582" cy="236193"/>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2"/>
                </a:solidFill>
                <a:latin typeface="Proxima Nova" panose="020B0604020202020204" charset="0"/>
              </a:rPr>
              <a:t>10</a:t>
            </a:r>
            <a:endParaRPr dirty="0">
              <a:solidFill>
                <a:schemeClr val="bg2"/>
              </a:solidFill>
              <a:latin typeface="Proxima Nova"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57" name="Google Shape;507;p28"/>
          <p:cNvSpPr txBox="1">
            <a:spLocks/>
          </p:cNvSpPr>
          <p:nvPr/>
        </p:nvSpPr>
        <p:spPr>
          <a:xfrm>
            <a:off x="179925" y="137160"/>
            <a:ext cx="4620675" cy="5398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pPr algn="l"/>
            <a:r>
              <a:rPr lang="fr-FR" b="1" dirty="0">
                <a:solidFill>
                  <a:schemeClr val="tx2"/>
                </a:solidFill>
                <a:latin typeface="Proxima Nova" panose="020B0604020202020204" charset="0"/>
                <a:cs typeface="Proxima Nova" panose="020B0604020202020204" charset="0"/>
              </a:rPr>
              <a:t>PROPOSITION DE SOLUTIONS</a:t>
            </a:r>
          </a:p>
        </p:txBody>
      </p:sp>
      <p:sp>
        <p:nvSpPr>
          <p:cNvPr id="2" name="Rectangle 1"/>
          <p:cNvSpPr/>
          <p:nvPr/>
        </p:nvSpPr>
        <p:spPr>
          <a:xfrm>
            <a:off x="4525709" y="947564"/>
            <a:ext cx="45719" cy="370332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230" y="1946350"/>
            <a:ext cx="2266950" cy="1259417"/>
          </a:xfrm>
          <a:prstGeom prst="rect">
            <a:avLst/>
          </a:prstGeom>
        </p:spPr>
      </p:pic>
      <p:sp>
        <p:nvSpPr>
          <p:cNvPr id="6" name="Google Shape;507;p28"/>
          <p:cNvSpPr txBox="1">
            <a:spLocks/>
          </p:cNvSpPr>
          <p:nvPr/>
        </p:nvSpPr>
        <p:spPr>
          <a:xfrm>
            <a:off x="1480970" y="947564"/>
            <a:ext cx="1461470" cy="5398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pPr algn="l"/>
            <a:r>
              <a:rPr lang="fr-FR" sz="2000" b="1" dirty="0" err="1">
                <a:solidFill>
                  <a:schemeClr val="bg1"/>
                </a:solidFill>
                <a:latin typeface="Proxima Nova" panose="020B0604020202020204" charset="0"/>
                <a:cs typeface="Proxima Nova" panose="020B0604020202020204" charset="0"/>
              </a:rPr>
              <a:t>Qlick</a:t>
            </a:r>
            <a:r>
              <a:rPr lang="fr-FR" sz="2000" b="1" dirty="0">
                <a:solidFill>
                  <a:schemeClr val="bg1"/>
                </a:solidFill>
                <a:latin typeface="Proxima Nova" panose="020B0604020202020204" charset="0"/>
                <a:cs typeface="Proxima Nova" panose="020B0604020202020204" charset="0"/>
              </a:rPr>
              <a:t> </a:t>
            </a:r>
            <a:r>
              <a:rPr lang="fr-FR" sz="2000" b="1" dirty="0" err="1">
                <a:solidFill>
                  <a:schemeClr val="bg1"/>
                </a:solidFill>
                <a:latin typeface="Proxima Nova" panose="020B0604020202020204" charset="0"/>
                <a:cs typeface="Proxima Nova" panose="020B0604020202020204" charset="0"/>
              </a:rPr>
              <a:t>View</a:t>
            </a:r>
            <a:endParaRPr lang="fr-FR" sz="2000" b="1" dirty="0">
              <a:solidFill>
                <a:schemeClr val="bg1"/>
              </a:solidFill>
              <a:latin typeface="Proxima Nova" panose="020B0604020202020204" charset="0"/>
              <a:cs typeface="Proxima Nova" panose="020B0604020202020204" charset="0"/>
            </a:endParaRPr>
          </a:p>
        </p:txBody>
      </p:sp>
      <p:sp>
        <p:nvSpPr>
          <p:cNvPr id="7" name="Google Shape;507;p28"/>
          <p:cNvSpPr txBox="1">
            <a:spLocks/>
          </p:cNvSpPr>
          <p:nvPr/>
        </p:nvSpPr>
        <p:spPr>
          <a:xfrm>
            <a:off x="6154697" y="947564"/>
            <a:ext cx="1229084" cy="5398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pPr algn="l"/>
            <a:r>
              <a:rPr lang="fr-FR" sz="2000" b="1" dirty="0" err="1">
                <a:solidFill>
                  <a:schemeClr val="bg1"/>
                </a:solidFill>
                <a:latin typeface="Proxima Nova" panose="020B0604020202020204" charset="0"/>
                <a:cs typeface="Proxima Nova" panose="020B0604020202020204" charset="0"/>
              </a:rPr>
              <a:t>TarzanBI</a:t>
            </a:r>
            <a:endParaRPr lang="fr-FR" sz="2000" b="1" dirty="0">
              <a:solidFill>
                <a:schemeClr val="bg1"/>
              </a:solidFill>
              <a:latin typeface="Proxima Nova" panose="020B0604020202020204" charset="0"/>
              <a:cs typeface="Proxima Nova" panose="020B0604020202020204" charset="0"/>
            </a:endParaRPr>
          </a:p>
        </p:txBody>
      </p:sp>
      <p:sp>
        <p:nvSpPr>
          <p:cNvPr id="8" name="Google Shape;507;p28"/>
          <p:cNvSpPr txBox="1">
            <a:spLocks/>
          </p:cNvSpPr>
          <p:nvPr/>
        </p:nvSpPr>
        <p:spPr>
          <a:xfrm>
            <a:off x="619528" y="3512820"/>
            <a:ext cx="3184353" cy="6759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r>
              <a:rPr lang="fr-FR" sz="1600" dirty="0">
                <a:solidFill>
                  <a:schemeClr val="bg1"/>
                </a:solidFill>
                <a:latin typeface="Proxima Nova" panose="020B0604020202020204" charset="0"/>
                <a:cs typeface="Proxima Nova" panose="020B0604020202020204" charset="0"/>
              </a:rPr>
              <a:t>Coût total de la solution :</a:t>
            </a:r>
          </a:p>
          <a:p>
            <a:r>
              <a:rPr lang="fr-FR" sz="2000" b="1" dirty="0">
                <a:solidFill>
                  <a:schemeClr val="bg1"/>
                </a:solidFill>
                <a:latin typeface="Proxima Nova" panose="020B0604020202020204" charset="0"/>
                <a:cs typeface="Proxima Nova" panose="020B0604020202020204" charset="0"/>
              </a:rPr>
              <a:t>2.470.945</a:t>
            </a:r>
            <a:r>
              <a:rPr lang="fr-FR" sz="2000" dirty="0">
                <a:solidFill>
                  <a:schemeClr val="bg1"/>
                </a:solidFill>
                <a:latin typeface="Proxima Nova" panose="020B0604020202020204" charset="0"/>
                <a:cs typeface="Proxima Nova" panose="020B0604020202020204" charset="0"/>
              </a:rPr>
              <a:t> </a:t>
            </a:r>
            <a:r>
              <a:rPr lang="fr-FR" sz="2000" b="1" dirty="0">
                <a:solidFill>
                  <a:schemeClr val="bg1"/>
                </a:solidFill>
                <a:latin typeface="Proxima Nova" panose="020B0604020202020204" charset="0"/>
                <a:cs typeface="Proxima Nova" panose="020B0604020202020204" charset="0"/>
              </a:rPr>
              <a:t>FCFA</a:t>
            </a:r>
          </a:p>
        </p:txBody>
      </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0998" y="1847817"/>
            <a:ext cx="1456481" cy="1456481"/>
          </a:xfrm>
          <a:prstGeom prst="rect">
            <a:avLst/>
          </a:prstGeom>
        </p:spPr>
      </p:pic>
      <p:sp>
        <p:nvSpPr>
          <p:cNvPr id="10" name="Google Shape;507;p28"/>
          <p:cNvSpPr txBox="1">
            <a:spLocks/>
          </p:cNvSpPr>
          <p:nvPr/>
        </p:nvSpPr>
        <p:spPr>
          <a:xfrm>
            <a:off x="5177061" y="3512820"/>
            <a:ext cx="3184353" cy="6759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r>
              <a:rPr lang="fr-FR" sz="1600" dirty="0">
                <a:solidFill>
                  <a:schemeClr val="bg1"/>
                </a:solidFill>
                <a:latin typeface="Proxima Nova" panose="020B0604020202020204" charset="0"/>
                <a:cs typeface="Proxima Nova" panose="020B0604020202020204" charset="0"/>
              </a:rPr>
              <a:t>Coût total de la solution :</a:t>
            </a:r>
          </a:p>
          <a:p>
            <a:r>
              <a:rPr lang="fr-FR" sz="2000" b="1" dirty="0">
                <a:solidFill>
                  <a:schemeClr val="bg1"/>
                </a:solidFill>
                <a:latin typeface="Proxima Nova" panose="020B0604020202020204" charset="0"/>
                <a:cs typeface="Proxima Nova" panose="020B0604020202020204" charset="0"/>
              </a:rPr>
              <a:t>5.315.945</a:t>
            </a:r>
            <a:r>
              <a:rPr lang="fr-FR" sz="2000" dirty="0">
                <a:solidFill>
                  <a:schemeClr val="bg1"/>
                </a:solidFill>
                <a:latin typeface="Proxima Nova" panose="020B0604020202020204" charset="0"/>
                <a:cs typeface="Proxima Nova" panose="020B0604020202020204" charset="0"/>
              </a:rPr>
              <a:t> </a:t>
            </a:r>
            <a:r>
              <a:rPr lang="fr-FR" sz="2000" b="1" dirty="0">
                <a:solidFill>
                  <a:schemeClr val="bg1"/>
                </a:solidFill>
                <a:latin typeface="Proxima Nova" panose="020B0604020202020204" charset="0"/>
                <a:cs typeface="Proxima Nova" panose="020B0604020202020204" charset="0"/>
              </a:rPr>
              <a:t>FCFA</a:t>
            </a:r>
          </a:p>
        </p:txBody>
      </p:sp>
      <p:sp>
        <p:nvSpPr>
          <p:cNvPr id="11" name="Google Shape;483;p27"/>
          <p:cNvSpPr/>
          <p:nvPr/>
        </p:nvSpPr>
        <p:spPr>
          <a:xfrm>
            <a:off x="8642839" y="4730262"/>
            <a:ext cx="375910" cy="314706"/>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2"/>
                </a:solidFill>
                <a:latin typeface="Proxima Nova" panose="020B0604020202020204" charset="0"/>
              </a:rPr>
              <a:t>11</a:t>
            </a:r>
            <a:endParaRPr dirty="0">
              <a:solidFill>
                <a:schemeClr val="bg2"/>
              </a:solidFill>
              <a:latin typeface="Proxima Nova" panose="020B0604020202020204" charset="0"/>
            </a:endParaRPr>
          </a:p>
        </p:txBody>
      </p:sp>
    </p:spTree>
    <p:extLst>
      <p:ext uri="{BB962C8B-B14F-4D97-AF65-F5344CB8AC3E}">
        <p14:creationId xmlns:p14="http://schemas.microsoft.com/office/powerpoint/2010/main" val="33406517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57" name="Google Shape;507;p28"/>
          <p:cNvSpPr txBox="1">
            <a:spLocks/>
          </p:cNvSpPr>
          <p:nvPr/>
        </p:nvSpPr>
        <p:spPr>
          <a:xfrm>
            <a:off x="179925" y="137160"/>
            <a:ext cx="4268983" cy="5398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pPr algn="l"/>
            <a:r>
              <a:rPr lang="fr-FR" b="1" dirty="0">
                <a:solidFill>
                  <a:schemeClr val="tx2"/>
                </a:solidFill>
                <a:latin typeface="Proxima Nova" panose="020B0604020202020204" charset="0"/>
                <a:cs typeface="Proxima Nova" panose="020B0604020202020204" charset="0"/>
              </a:rPr>
              <a:t>CHOIX DE SOLUTION </a:t>
            </a:r>
            <a:r>
              <a:rPr lang="fr-FR" sz="1800" dirty="0">
                <a:solidFill>
                  <a:schemeClr val="tx2"/>
                </a:solidFill>
                <a:latin typeface="Proxima Nova" panose="020B0604020202020204" charset="0"/>
                <a:cs typeface="Proxima Nova" panose="020B0604020202020204" charset="0"/>
              </a:rPr>
              <a:t>(1/2)</a:t>
            </a:r>
          </a:p>
        </p:txBody>
      </p:sp>
      <p:sp>
        <p:nvSpPr>
          <p:cNvPr id="7" name="Google Shape;507;p28"/>
          <p:cNvSpPr txBox="1">
            <a:spLocks/>
          </p:cNvSpPr>
          <p:nvPr/>
        </p:nvSpPr>
        <p:spPr>
          <a:xfrm>
            <a:off x="1079777" y="752723"/>
            <a:ext cx="1229084" cy="5398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pPr algn="l"/>
            <a:r>
              <a:rPr lang="fr-FR" sz="2000" b="1" dirty="0" err="1">
                <a:solidFill>
                  <a:schemeClr val="bg1"/>
                </a:solidFill>
                <a:latin typeface="Proxima Nova" panose="020B0604020202020204" charset="0"/>
                <a:cs typeface="Proxima Nova" panose="020B0604020202020204" charset="0"/>
              </a:rPr>
              <a:t>TarzanBI</a:t>
            </a:r>
            <a:endParaRPr lang="fr-FR" sz="2000" b="1" dirty="0">
              <a:solidFill>
                <a:schemeClr val="bg1"/>
              </a:solidFill>
              <a:latin typeface="Proxima Nova" panose="020B0604020202020204" charset="0"/>
              <a:cs typeface="Proxima Nova" panose="020B0604020202020204" charset="0"/>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599" y="822960"/>
            <a:ext cx="469658" cy="469658"/>
          </a:xfrm>
          <a:prstGeom prst="rect">
            <a:avLst/>
          </a:prstGeom>
        </p:spPr>
      </p:pic>
      <p:sp>
        <p:nvSpPr>
          <p:cNvPr id="11" name="Google Shape;483;p27"/>
          <p:cNvSpPr/>
          <p:nvPr/>
        </p:nvSpPr>
        <p:spPr>
          <a:xfrm>
            <a:off x="482221" y="1949563"/>
            <a:ext cx="144755" cy="144755"/>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4"/>
          <p:cNvSpPr/>
          <p:nvPr/>
        </p:nvSpPr>
        <p:spPr>
          <a:xfrm>
            <a:off x="726034" y="1729552"/>
            <a:ext cx="6560820" cy="584775"/>
          </a:xfrm>
          <a:prstGeom prst="rect">
            <a:avLst/>
          </a:prstGeom>
        </p:spPr>
        <p:txBody>
          <a:bodyPr wrap="square">
            <a:spAutoFit/>
          </a:bodyPr>
          <a:lstStyle/>
          <a:p>
            <a:pPr>
              <a:buClr>
                <a:schemeClr val="accent1">
                  <a:lumMod val="75000"/>
                </a:schemeClr>
              </a:buClr>
            </a:pPr>
            <a:r>
              <a:rPr lang="fr-FR" sz="1600" dirty="0">
                <a:solidFill>
                  <a:schemeClr val="bg1"/>
                </a:solidFill>
                <a:latin typeface="Proxima Nova" panose="020B0604020202020204" charset="0"/>
                <a:cs typeface="Proxima Nova" panose="020B0604020202020204" charset="0"/>
              </a:rPr>
              <a:t>La prise en charge des réels besoins de la société Tarzan Express afin de piloter les activités de l’équipe de marketing;</a:t>
            </a:r>
          </a:p>
        </p:txBody>
      </p:sp>
      <p:sp>
        <p:nvSpPr>
          <p:cNvPr id="12" name="Google Shape;483;p27"/>
          <p:cNvSpPr/>
          <p:nvPr/>
        </p:nvSpPr>
        <p:spPr>
          <a:xfrm>
            <a:off x="482221" y="2606508"/>
            <a:ext cx="144755" cy="144755"/>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3;p27"/>
          <p:cNvSpPr/>
          <p:nvPr/>
        </p:nvSpPr>
        <p:spPr>
          <a:xfrm>
            <a:off x="482220" y="3222071"/>
            <a:ext cx="144755" cy="144755"/>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3;p27"/>
          <p:cNvSpPr/>
          <p:nvPr/>
        </p:nvSpPr>
        <p:spPr>
          <a:xfrm>
            <a:off x="482219" y="3879016"/>
            <a:ext cx="144755" cy="144755"/>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Rectangle 8"/>
          <p:cNvSpPr/>
          <p:nvPr/>
        </p:nvSpPr>
        <p:spPr>
          <a:xfrm>
            <a:off x="714604" y="2458873"/>
            <a:ext cx="6583680" cy="584775"/>
          </a:xfrm>
          <a:prstGeom prst="rect">
            <a:avLst/>
          </a:prstGeom>
        </p:spPr>
        <p:txBody>
          <a:bodyPr wrap="square">
            <a:spAutoFit/>
          </a:bodyPr>
          <a:lstStyle/>
          <a:p>
            <a:pPr>
              <a:buClr>
                <a:schemeClr val="accent1">
                  <a:lumMod val="75000"/>
                </a:schemeClr>
              </a:buClr>
            </a:pPr>
            <a:r>
              <a:rPr lang="fr-FR" sz="1600" dirty="0">
                <a:solidFill>
                  <a:schemeClr val="bg1"/>
                </a:solidFill>
                <a:latin typeface="Proxima Nova" panose="020B0604020202020204" charset="0"/>
                <a:cs typeface="Proxima Nova" panose="020B0604020202020204" charset="0"/>
              </a:rPr>
              <a:t>L’évolutivité du système en fonction des besoins futurs de la société Tarzan Express;</a:t>
            </a:r>
          </a:p>
        </p:txBody>
      </p:sp>
      <p:sp>
        <p:nvSpPr>
          <p:cNvPr id="15" name="Rectangle 14"/>
          <p:cNvSpPr/>
          <p:nvPr/>
        </p:nvSpPr>
        <p:spPr>
          <a:xfrm>
            <a:off x="714604" y="3142028"/>
            <a:ext cx="7510641" cy="338554"/>
          </a:xfrm>
          <a:prstGeom prst="rect">
            <a:avLst/>
          </a:prstGeom>
        </p:spPr>
        <p:txBody>
          <a:bodyPr wrap="square">
            <a:spAutoFit/>
          </a:bodyPr>
          <a:lstStyle/>
          <a:p>
            <a:pPr>
              <a:buClr>
                <a:schemeClr val="accent1">
                  <a:lumMod val="75000"/>
                </a:schemeClr>
              </a:buClr>
            </a:pPr>
            <a:r>
              <a:rPr lang="fr-FR" sz="1600" dirty="0">
                <a:solidFill>
                  <a:schemeClr val="bg1"/>
                </a:solidFill>
                <a:latin typeface="Proxima Nova" panose="020B0604020202020204" charset="0"/>
                <a:cs typeface="Proxima Nova" panose="020B0604020202020204" charset="0"/>
              </a:rPr>
              <a:t>Une meilleure maîtrise du logiciel puisque développé en interne à Tarzan Express;</a:t>
            </a:r>
          </a:p>
        </p:txBody>
      </p:sp>
      <p:sp>
        <p:nvSpPr>
          <p:cNvPr id="16" name="Rectangle 15"/>
          <p:cNvSpPr/>
          <p:nvPr/>
        </p:nvSpPr>
        <p:spPr>
          <a:xfrm>
            <a:off x="789428" y="3782116"/>
            <a:ext cx="3844923" cy="338554"/>
          </a:xfrm>
          <a:prstGeom prst="rect">
            <a:avLst/>
          </a:prstGeom>
        </p:spPr>
        <p:txBody>
          <a:bodyPr wrap="square">
            <a:spAutoFit/>
          </a:bodyPr>
          <a:lstStyle/>
          <a:p>
            <a:pPr>
              <a:buClr>
                <a:schemeClr val="accent1">
                  <a:lumMod val="75000"/>
                </a:schemeClr>
              </a:buClr>
            </a:pPr>
            <a:r>
              <a:rPr lang="fr-FR" sz="1600" dirty="0">
                <a:solidFill>
                  <a:schemeClr val="bg1"/>
                </a:solidFill>
                <a:latin typeface="Proxima Nova" panose="020B0604020202020204" charset="0"/>
                <a:cs typeface="Proxima Nova" panose="020B0604020202020204" charset="0"/>
              </a:rPr>
              <a:t>La facilité de maintenance de la solution.</a:t>
            </a:r>
          </a:p>
        </p:txBody>
      </p:sp>
      <p:sp>
        <p:nvSpPr>
          <p:cNvPr id="17" name="Google Shape;483;p27"/>
          <p:cNvSpPr/>
          <p:nvPr/>
        </p:nvSpPr>
        <p:spPr>
          <a:xfrm>
            <a:off x="8642839" y="4730262"/>
            <a:ext cx="375910" cy="314706"/>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2"/>
                </a:solidFill>
                <a:latin typeface="Proxima Nova" panose="020B0604020202020204" charset="0"/>
              </a:rPr>
              <a:t>12</a:t>
            </a:r>
            <a:endParaRPr dirty="0">
              <a:solidFill>
                <a:schemeClr val="bg2"/>
              </a:solidFill>
              <a:latin typeface="Proxima Nova" panose="020B0604020202020204" charset="0"/>
            </a:endParaRPr>
          </a:p>
        </p:txBody>
      </p:sp>
    </p:spTree>
    <p:extLst>
      <p:ext uri="{BB962C8B-B14F-4D97-AF65-F5344CB8AC3E}">
        <p14:creationId xmlns:p14="http://schemas.microsoft.com/office/powerpoint/2010/main" val="21722982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p:bldP spid="12" grpId="0" animBg="1"/>
      <p:bldP spid="13" grpId="0" animBg="1"/>
      <p:bldP spid="14" grpId="0" animBg="1"/>
      <p:bldP spid="9"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12" name="Google Shape;507;p28"/>
          <p:cNvSpPr txBox="1">
            <a:spLocks/>
          </p:cNvSpPr>
          <p:nvPr/>
        </p:nvSpPr>
        <p:spPr>
          <a:xfrm>
            <a:off x="179925" y="213830"/>
            <a:ext cx="5352195" cy="5398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pPr algn="l"/>
            <a:r>
              <a:rPr lang="fr-FR" b="1" dirty="0">
                <a:solidFill>
                  <a:schemeClr val="tx2"/>
                </a:solidFill>
                <a:latin typeface="Proxima Nova" panose="020B0604020202020204" charset="0"/>
                <a:cs typeface="Proxima Nova" panose="020B0604020202020204" charset="0"/>
              </a:rPr>
              <a:t>ANALYSE ET MISE EN ŒUVRE </a:t>
            </a:r>
            <a:r>
              <a:rPr lang="fr-FR" sz="1800" dirty="0">
                <a:solidFill>
                  <a:schemeClr val="tx2"/>
                </a:solidFill>
                <a:latin typeface="Proxima Nova" panose="020B0604020202020204" charset="0"/>
                <a:cs typeface="Proxima Nova" panose="020B0604020202020204" charset="0"/>
              </a:rPr>
              <a:t>(1/5)</a:t>
            </a:r>
          </a:p>
        </p:txBody>
      </p:sp>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527" y="860491"/>
            <a:ext cx="2116978" cy="1587733"/>
          </a:xfrm>
          <a:prstGeom prst="rect">
            <a:avLst/>
          </a:prstGeom>
        </p:spPr>
      </p:pic>
      <p:pic>
        <p:nvPicPr>
          <p:cNvPr id="15" name="Imag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0174" y="3015074"/>
            <a:ext cx="1914596" cy="1914596"/>
          </a:xfrm>
          <a:prstGeom prst="rect">
            <a:avLst/>
          </a:prstGeom>
        </p:spPr>
      </p:pic>
      <p:sp>
        <p:nvSpPr>
          <p:cNvPr id="8" name="Google Shape;483;p27"/>
          <p:cNvSpPr/>
          <p:nvPr/>
        </p:nvSpPr>
        <p:spPr>
          <a:xfrm>
            <a:off x="8642839" y="4730262"/>
            <a:ext cx="375910" cy="314706"/>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2"/>
                </a:solidFill>
                <a:latin typeface="Proxima Nova" panose="020B0604020202020204" charset="0"/>
              </a:rPr>
              <a:t>13</a:t>
            </a:r>
            <a:endParaRPr dirty="0">
              <a:solidFill>
                <a:schemeClr val="bg2"/>
              </a:solidFill>
              <a:latin typeface="Proxima Nova" panose="020B0604020202020204" charset="0"/>
            </a:endParaRPr>
          </a:p>
        </p:txBody>
      </p:sp>
      <p:sp>
        <p:nvSpPr>
          <p:cNvPr id="2" name="ZoneTexte 1">
            <a:extLst>
              <a:ext uri="{FF2B5EF4-FFF2-40B4-BE49-F238E27FC236}">
                <a16:creationId xmlns:a16="http://schemas.microsoft.com/office/drawing/2014/main" id="{9983EA04-7FC6-69B6-35E3-D6DE8F92E82D}"/>
              </a:ext>
            </a:extLst>
          </p:cNvPr>
          <p:cNvSpPr txBox="1"/>
          <p:nvPr/>
        </p:nvSpPr>
        <p:spPr>
          <a:xfrm>
            <a:off x="4243648" y="1591295"/>
            <a:ext cx="656706" cy="1107996"/>
          </a:xfrm>
          <a:prstGeom prst="rect">
            <a:avLst/>
          </a:prstGeom>
          <a:noFill/>
        </p:spPr>
        <p:txBody>
          <a:bodyPr wrap="square" rtlCol="0">
            <a:spAutoFit/>
          </a:bodyPr>
          <a:lstStyle/>
          <a:p>
            <a:r>
              <a:rPr lang="en-US" sz="6600" b="1" dirty="0">
                <a:solidFill>
                  <a:schemeClr val="bg1"/>
                </a:solidFill>
                <a:latin typeface="Proxima Nova" panose="020B0604020202020204" charset="0"/>
              </a:rPr>
              <a:t>+</a:t>
            </a:r>
            <a:endParaRPr lang="fr-TG" sz="6600" b="1" dirty="0">
              <a:solidFill>
                <a:schemeClr val="bg1"/>
              </a:solidFill>
              <a:latin typeface="Proxima Nova" panose="020B0604020202020204" charset="0"/>
            </a:endParaRPr>
          </a:p>
        </p:txBody>
      </p:sp>
      <p:sp>
        <p:nvSpPr>
          <p:cNvPr id="3" name="ZoneTexte 2">
            <a:extLst>
              <a:ext uri="{FF2B5EF4-FFF2-40B4-BE49-F238E27FC236}">
                <a16:creationId xmlns:a16="http://schemas.microsoft.com/office/drawing/2014/main" id="{05D8A095-9718-EEC7-8586-AC6F6404972A}"/>
              </a:ext>
            </a:extLst>
          </p:cNvPr>
          <p:cNvSpPr txBox="1"/>
          <p:nvPr/>
        </p:nvSpPr>
        <p:spPr>
          <a:xfrm>
            <a:off x="507076" y="969650"/>
            <a:ext cx="2826328" cy="1582951"/>
          </a:xfrm>
          <a:prstGeom prst="rect">
            <a:avLst/>
          </a:prstGeom>
          <a:solidFill>
            <a:schemeClr val="bg1"/>
          </a:solidFill>
          <a:ln>
            <a:solidFill>
              <a:schemeClr val="bg1"/>
            </a:solidFill>
          </a:ln>
        </p:spPr>
        <p:txBody>
          <a:bodyPr wrap="square" rtlCol="0">
            <a:spAutoFit/>
          </a:bodyPr>
          <a:lstStyle/>
          <a:p>
            <a:endParaRPr lang="fr-TG" dirty="0"/>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975" y="860491"/>
            <a:ext cx="2476500" cy="18012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33" name="Google Shape;507;p28"/>
          <p:cNvSpPr txBox="1">
            <a:spLocks/>
          </p:cNvSpPr>
          <p:nvPr/>
        </p:nvSpPr>
        <p:spPr>
          <a:xfrm>
            <a:off x="125061" y="207734"/>
            <a:ext cx="5352195" cy="5398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pPr algn="l"/>
            <a:r>
              <a:rPr lang="fr-FR" b="1" dirty="0">
                <a:solidFill>
                  <a:schemeClr val="tx2"/>
                </a:solidFill>
                <a:latin typeface="Proxima Nova" panose="020B0604020202020204" charset="0"/>
                <a:cs typeface="Proxima Nova" panose="020B0604020202020204" charset="0"/>
              </a:rPr>
              <a:t>ANALYSE ET MISE EN ŒUVRE </a:t>
            </a:r>
            <a:r>
              <a:rPr lang="fr-FR" sz="1800" dirty="0">
                <a:solidFill>
                  <a:schemeClr val="tx2"/>
                </a:solidFill>
                <a:latin typeface="Proxima Nova" panose="020B0604020202020204" charset="0"/>
                <a:cs typeface="Proxima Nova" panose="020B0604020202020204" charset="0"/>
              </a:rPr>
              <a:t>(2/5)</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3582" y="1207008"/>
            <a:ext cx="1087450" cy="2160402"/>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3288" y="1017270"/>
            <a:ext cx="2443734" cy="2443734"/>
          </a:xfrm>
          <a:prstGeom prst="rect">
            <a:avLst/>
          </a:prstGeom>
        </p:spPr>
      </p:pic>
      <p:sp>
        <p:nvSpPr>
          <p:cNvPr id="8" name="Double flèche horizontale 7"/>
          <p:cNvSpPr/>
          <p:nvPr/>
        </p:nvSpPr>
        <p:spPr>
          <a:xfrm>
            <a:off x="3172968" y="2139696"/>
            <a:ext cx="2133600" cy="402336"/>
          </a:xfrm>
          <a:prstGeom prst="leftRightArrow">
            <a:avLst/>
          </a:prstGeom>
          <a:solidFill>
            <a:schemeClr val="bg1">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1267805" y="3761232"/>
            <a:ext cx="1533353" cy="338554"/>
          </a:xfrm>
          <a:prstGeom prst="rect">
            <a:avLst/>
          </a:prstGeom>
          <a:noFill/>
        </p:spPr>
        <p:txBody>
          <a:bodyPr wrap="square" rtlCol="0">
            <a:spAutoFit/>
          </a:bodyPr>
          <a:lstStyle/>
          <a:p>
            <a:r>
              <a:rPr lang="fr-FR" sz="1600" dirty="0">
                <a:solidFill>
                  <a:schemeClr val="bg1"/>
                </a:solidFill>
                <a:latin typeface="Proxima Nova" panose="020B0604020202020204" charset="0"/>
                <a:cs typeface="Proxima Nova" panose="020B0604020202020204" charset="0"/>
              </a:rPr>
              <a:t>Administrateur</a:t>
            </a:r>
          </a:p>
        </p:txBody>
      </p:sp>
      <p:sp>
        <p:nvSpPr>
          <p:cNvPr id="41" name="ZoneTexte 40"/>
          <p:cNvSpPr txBox="1"/>
          <p:nvPr/>
        </p:nvSpPr>
        <p:spPr>
          <a:xfrm>
            <a:off x="6607901" y="3761232"/>
            <a:ext cx="1036483" cy="338554"/>
          </a:xfrm>
          <a:prstGeom prst="rect">
            <a:avLst/>
          </a:prstGeom>
          <a:noFill/>
        </p:spPr>
        <p:txBody>
          <a:bodyPr wrap="square" rtlCol="0">
            <a:spAutoFit/>
          </a:bodyPr>
          <a:lstStyle/>
          <a:p>
            <a:r>
              <a:rPr lang="fr-FR" sz="1600" dirty="0">
                <a:solidFill>
                  <a:schemeClr val="bg1"/>
                </a:solidFill>
                <a:latin typeface="Proxima Nova" panose="020B0604020202020204" charset="0"/>
                <a:cs typeface="Proxima Nova" panose="020B0604020202020204" charset="0"/>
              </a:rPr>
              <a:t>Système</a:t>
            </a:r>
          </a:p>
        </p:txBody>
      </p:sp>
      <p:sp>
        <p:nvSpPr>
          <p:cNvPr id="10" name="Google Shape;483;p27"/>
          <p:cNvSpPr/>
          <p:nvPr/>
        </p:nvSpPr>
        <p:spPr>
          <a:xfrm>
            <a:off x="8642839" y="4730262"/>
            <a:ext cx="375910" cy="314706"/>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2"/>
                </a:solidFill>
                <a:latin typeface="Proxima Nova" panose="020B0604020202020204" charset="0"/>
              </a:rPr>
              <a:t>14</a:t>
            </a:r>
            <a:endParaRPr dirty="0">
              <a:solidFill>
                <a:schemeClr val="bg2"/>
              </a:solidFill>
              <a:latin typeface="Proxima Nova"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33" name="Google Shape;507;p28"/>
          <p:cNvSpPr txBox="1">
            <a:spLocks/>
          </p:cNvSpPr>
          <p:nvPr/>
        </p:nvSpPr>
        <p:spPr>
          <a:xfrm>
            <a:off x="125061" y="207734"/>
            <a:ext cx="5352195" cy="5398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pPr algn="l"/>
            <a:r>
              <a:rPr lang="fr-FR" b="1" dirty="0">
                <a:solidFill>
                  <a:schemeClr val="tx2"/>
                </a:solidFill>
                <a:latin typeface="Proxima Nova" panose="020B0604020202020204" charset="0"/>
                <a:cs typeface="Proxima Nova" panose="020B0604020202020204" charset="0"/>
              </a:rPr>
              <a:t>ANALYSE ET MISE EN ŒUVRE </a:t>
            </a:r>
            <a:r>
              <a:rPr lang="fr-FR" sz="1800" dirty="0">
                <a:solidFill>
                  <a:schemeClr val="tx2"/>
                </a:solidFill>
                <a:latin typeface="Proxima Nova" panose="020B0604020202020204" charset="0"/>
                <a:cs typeface="Proxima Nova" panose="020B0604020202020204" charset="0"/>
              </a:rPr>
              <a:t>(3/5)</a:t>
            </a:r>
          </a:p>
        </p:txBody>
      </p:sp>
      <p:sp>
        <p:nvSpPr>
          <p:cNvPr id="15" name="ZoneTexte 14"/>
          <p:cNvSpPr txBox="1"/>
          <p:nvPr/>
        </p:nvSpPr>
        <p:spPr>
          <a:xfrm>
            <a:off x="6671789" y="1325880"/>
            <a:ext cx="2346960" cy="523220"/>
          </a:xfrm>
          <a:prstGeom prst="rect">
            <a:avLst/>
          </a:prstGeom>
          <a:noFill/>
        </p:spPr>
        <p:txBody>
          <a:bodyPr wrap="square" rtlCol="0">
            <a:spAutoFit/>
          </a:bodyPr>
          <a:lstStyle/>
          <a:p>
            <a:pPr algn="ctr"/>
            <a:r>
              <a:rPr lang="fr-FR" dirty="0">
                <a:solidFill>
                  <a:schemeClr val="bg1"/>
                </a:solidFill>
                <a:latin typeface="Proxima Nova" panose="020B0604020202020204" charset="0"/>
                <a:cs typeface="Proxima Nova" panose="020B0604020202020204" charset="0"/>
              </a:rPr>
              <a:t>Application Web : </a:t>
            </a:r>
          </a:p>
          <a:p>
            <a:pPr algn="ctr"/>
            <a:r>
              <a:rPr lang="fr-FR" b="1" dirty="0" err="1">
                <a:solidFill>
                  <a:schemeClr val="bg1"/>
                </a:solidFill>
                <a:latin typeface="Proxima Nova" panose="020B0604020202020204" charset="0"/>
                <a:cs typeface="Proxima Nova" panose="020B0604020202020204" charset="0"/>
              </a:rPr>
              <a:t>TarzanBI</a:t>
            </a:r>
            <a:r>
              <a:rPr lang="fr-FR" b="1" dirty="0">
                <a:solidFill>
                  <a:schemeClr val="bg1"/>
                </a:solidFill>
                <a:latin typeface="Proxima Nova" panose="020B0604020202020204" charset="0"/>
                <a:cs typeface="Proxima Nova" panose="020B0604020202020204" charset="0"/>
              </a:rPr>
              <a:t> Admin</a:t>
            </a:r>
          </a:p>
        </p:txBody>
      </p:sp>
      <p:sp>
        <p:nvSpPr>
          <p:cNvPr id="18" name="ZoneTexte 17"/>
          <p:cNvSpPr txBox="1"/>
          <p:nvPr/>
        </p:nvSpPr>
        <p:spPr>
          <a:xfrm>
            <a:off x="6797040" y="3718488"/>
            <a:ext cx="2346960" cy="523220"/>
          </a:xfrm>
          <a:prstGeom prst="rect">
            <a:avLst/>
          </a:prstGeom>
          <a:noFill/>
        </p:spPr>
        <p:txBody>
          <a:bodyPr wrap="square" rtlCol="0">
            <a:spAutoFit/>
          </a:bodyPr>
          <a:lstStyle/>
          <a:p>
            <a:pPr algn="ctr"/>
            <a:r>
              <a:rPr lang="fr-FR" dirty="0">
                <a:solidFill>
                  <a:schemeClr val="bg1"/>
                </a:solidFill>
                <a:latin typeface="Proxima Nova" panose="020B0604020202020204" charset="0"/>
                <a:cs typeface="Proxima Nova" panose="020B0604020202020204" charset="0"/>
              </a:rPr>
              <a:t>Web service :</a:t>
            </a:r>
          </a:p>
          <a:p>
            <a:pPr algn="ctr"/>
            <a:r>
              <a:rPr lang="fr-FR" b="1" dirty="0" err="1">
                <a:solidFill>
                  <a:schemeClr val="bg1"/>
                </a:solidFill>
                <a:latin typeface="Proxima Nova" panose="020B0604020202020204" charset="0"/>
                <a:cs typeface="Proxima Nova" panose="020B0604020202020204" charset="0"/>
              </a:rPr>
              <a:t>TarzanBI</a:t>
            </a:r>
            <a:endParaRPr lang="fr-FR" b="1" dirty="0">
              <a:solidFill>
                <a:schemeClr val="bg1"/>
              </a:solidFill>
              <a:latin typeface="Proxima Nova" panose="020B0604020202020204" charset="0"/>
              <a:cs typeface="Proxima Nova" panose="020B0604020202020204" charset="0"/>
            </a:endParaRPr>
          </a:p>
        </p:txBody>
      </p:sp>
      <p:sp>
        <p:nvSpPr>
          <p:cNvPr id="17" name="Google Shape;483;p27"/>
          <p:cNvSpPr/>
          <p:nvPr/>
        </p:nvSpPr>
        <p:spPr>
          <a:xfrm>
            <a:off x="8642839" y="4730262"/>
            <a:ext cx="375910" cy="314706"/>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2"/>
                </a:solidFill>
                <a:latin typeface="Proxima Nova" panose="020B0604020202020204" charset="0"/>
              </a:rPr>
              <a:t>15</a:t>
            </a:r>
            <a:endParaRPr dirty="0">
              <a:solidFill>
                <a:schemeClr val="bg2"/>
              </a:solidFill>
              <a:latin typeface="Proxima Nova" panose="020B0604020202020204"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41" y="3178990"/>
            <a:ext cx="1236343" cy="1231532"/>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530" y="1148143"/>
            <a:ext cx="1615816" cy="852006"/>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8541" y="1014164"/>
            <a:ext cx="1101236" cy="1145286"/>
          </a:xfrm>
          <a:prstGeom prst="rect">
            <a:avLst/>
          </a:prstGeom>
        </p:spPr>
      </p:pic>
      <p:sp>
        <p:nvSpPr>
          <p:cNvPr id="11" name="ZoneTexte 10"/>
          <p:cNvSpPr txBox="1"/>
          <p:nvPr/>
        </p:nvSpPr>
        <p:spPr>
          <a:xfrm>
            <a:off x="2219270" y="1202087"/>
            <a:ext cx="439616" cy="769441"/>
          </a:xfrm>
          <a:prstGeom prst="rect">
            <a:avLst/>
          </a:prstGeom>
          <a:noFill/>
        </p:spPr>
        <p:txBody>
          <a:bodyPr wrap="square" rtlCol="0">
            <a:spAutoFit/>
          </a:bodyPr>
          <a:lstStyle/>
          <a:p>
            <a:r>
              <a:rPr lang="fr-FR" sz="4400" b="1" dirty="0">
                <a:solidFill>
                  <a:schemeClr val="bg1"/>
                </a:solidFill>
                <a:latin typeface="Proxima Nova" panose="020B0604020202020204" charset="0"/>
              </a:rPr>
              <a:t>+</a:t>
            </a:r>
          </a:p>
        </p:txBody>
      </p:sp>
      <p:sp>
        <p:nvSpPr>
          <p:cNvPr id="19" name="ZoneTexte 18"/>
          <p:cNvSpPr txBox="1"/>
          <p:nvPr/>
        </p:nvSpPr>
        <p:spPr>
          <a:xfrm>
            <a:off x="2219270" y="3472267"/>
            <a:ext cx="439616" cy="769441"/>
          </a:xfrm>
          <a:prstGeom prst="rect">
            <a:avLst/>
          </a:prstGeom>
          <a:noFill/>
        </p:spPr>
        <p:txBody>
          <a:bodyPr wrap="square" rtlCol="0">
            <a:spAutoFit/>
          </a:bodyPr>
          <a:lstStyle/>
          <a:p>
            <a:r>
              <a:rPr lang="fr-FR" sz="4400" b="1" dirty="0">
                <a:solidFill>
                  <a:schemeClr val="bg1"/>
                </a:solidFill>
                <a:latin typeface="Proxima Nova" panose="020B0604020202020204" charset="0"/>
              </a:rPr>
              <a:t>+</a:t>
            </a:r>
          </a:p>
        </p:txBody>
      </p:sp>
      <p:pic>
        <p:nvPicPr>
          <p:cNvPr id="12"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3945" y="3147308"/>
            <a:ext cx="1050427" cy="1419358"/>
          </a:xfrm>
          <a:prstGeom prst="rect">
            <a:avLst/>
          </a:prstGeom>
        </p:spPr>
      </p:pic>
      <p:sp>
        <p:nvSpPr>
          <p:cNvPr id="21" name="Double flèche horizontale 20"/>
          <p:cNvSpPr/>
          <p:nvPr/>
        </p:nvSpPr>
        <p:spPr>
          <a:xfrm>
            <a:off x="5314071" y="1468266"/>
            <a:ext cx="1084532" cy="228649"/>
          </a:xfrm>
          <a:prstGeom prst="leftRightArrow">
            <a:avLst/>
          </a:prstGeom>
          <a:solidFill>
            <a:schemeClr val="bg1">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Double flèche horizontale 21"/>
          <p:cNvSpPr/>
          <p:nvPr/>
        </p:nvSpPr>
        <p:spPr>
          <a:xfrm>
            <a:off x="5314071" y="3856987"/>
            <a:ext cx="1084532" cy="228649"/>
          </a:xfrm>
          <a:prstGeom prst="leftRightArrow">
            <a:avLst/>
          </a:prstGeom>
          <a:solidFill>
            <a:schemeClr val="bg1">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88688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1" grpId="0"/>
      <p:bldP spid="19" grpId="0"/>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33" name="Google Shape;507;p28"/>
          <p:cNvSpPr txBox="1">
            <a:spLocks/>
          </p:cNvSpPr>
          <p:nvPr/>
        </p:nvSpPr>
        <p:spPr>
          <a:xfrm>
            <a:off x="125061" y="207734"/>
            <a:ext cx="5352195" cy="5398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pPr algn="l"/>
            <a:r>
              <a:rPr lang="fr-FR" b="1" dirty="0">
                <a:solidFill>
                  <a:schemeClr val="tx2"/>
                </a:solidFill>
                <a:latin typeface="Proxima Nova" panose="020B0604020202020204" charset="0"/>
                <a:cs typeface="Proxima Nova" panose="020B0604020202020204" charset="0"/>
              </a:rPr>
              <a:t>ANALYSE ET MISE EN ŒUVRE </a:t>
            </a:r>
            <a:r>
              <a:rPr lang="fr-FR" sz="1800" dirty="0">
                <a:solidFill>
                  <a:schemeClr val="tx2"/>
                </a:solidFill>
                <a:latin typeface="Proxima Nova" panose="020B0604020202020204" charset="0"/>
                <a:cs typeface="Proxima Nova" panose="020B0604020202020204" charset="0"/>
              </a:rPr>
              <a:t>(4/5)</a:t>
            </a:r>
          </a:p>
        </p:txBody>
      </p:sp>
      <p:sp>
        <p:nvSpPr>
          <p:cNvPr id="9" name="Google Shape;483;p27"/>
          <p:cNvSpPr/>
          <p:nvPr/>
        </p:nvSpPr>
        <p:spPr>
          <a:xfrm>
            <a:off x="8642839" y="4730262"/>
            <a:ext cx="375910" cy="314706"/>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2"/>
                </a:solidFill>
                <a:latin typeface="Proxima Nova" panose="020B0604020202020204" charset="0"/>
              </a:rPr>
              <a:t>16</a:t>
            </a:r>
            <a:endParaRPr dirty="0">
              <a:solidFill>
                <a:schemeClr val="bg2"/>
              </a:solidFill>
              <a:latin typeface="Proxima Nova" panose="020B0604020202020204" charset="0"/>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127" y="901212"/>
            <a:ext cx="1411165" cy="1411165"/>
          </a:xfrm>
          <a:prstGeom prst="rect">
            <a:avLst/>
          </a:prstGeom>
        </p:spPr>
      </p:pic>
      <p:cxnSp>
        <p:nvCxnSpPr>
          <p:cNvPr id="10" name="Connecteur droit avec flèche 9"/>
          <p:cNvCxnSpPr/>
          <p:nvPr/>
        </p:nvCxnSpPr>
        <p:spPr>
          <a:xfrm flipV="1">
            <a:off x="1925730" y="1748779"/>
            <a:ext cx="888111" cy="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ZoneTexte 10"/>
          <p:cNvSpPr txBox="1"/>
          <p:nvPr/>
        </p:nvSpPr>
        <p:spPr>
          <a:xfrm>
            <a:off x="2968081" y="2261718"/>
            <a:ext cx="1967769" cy="369332"/>
          </a:xfrm>
          <a:prstGeom prst="rect">
            <a:avLst/>
          </a:prstGeom>
          <a:noFill/>
        </p:spPr>
        <p:txBody>
          <a:bodyPr wrap="square" rtlCol="0">
            <a:spAutoFit/>
          </a:bodyPr>
          <a:lstStyle/>
          <a:p>
            <a:r>
              <a:rPr lang="fr-FR" sz="1800" dirty="0">
                <a:solidFill>
                  <a:schemeClr val="bg1"/>
                </a:solidFill>
                <a:latin typeface="Proxima Nova" panose="020B0604020202020204" charset="0"/>
              </a:rPr>
              <a:t>Application Web</a:t>
            </a:r>
          </a:p>
        </p:txBody>
      </p:sp>
      <p:cxnSp>
        <p:nvCxnSpPr>
          <p:cNvPr id="14" name="Connecteur droit avec flèche 13"/>
          <p:cNvCxnSpPr/>
          <p:nvPr/>
        </p:nvCxnSpPr>
        <p:spPr>
          <a:xfrm>
            <a:off x="4379804" y="1597238"/>
            <a:ext cx="1897904" cy="6038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Connecteur droit avec flèche 14"/>
          <p:cNvCxnSpPr/>
          <p:nvPr/>
        </p:nvCxnSpPr>
        <p:spPr>
          <a:xfrm flipH="1" flipV="1">
            <a:off x="4442162" y="1933416"/>
            <a:ext cx="1668492" cy="5129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p:nvPr/>
        </p:nvCxnSpPr>
        <p:spPr>
          <a:xfrm>
            <a:off x="1081454" y="2394401"/>
            <a:ext cx="1433146" cy="1368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9" name="Imag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143" y="3052382"/>
            <a:ext cx="1789661" cy="1789661"/>
          </a:xfrm>
          <a:prstGeom prst="rect">
            <a:avLst/>
          </a:prstGeom>
        </p:spPr>
      </p:pic>
      <p:pic>
        <p:nvPicPr>
          <p:cNvPr id="21" name="Imag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9375" y="1811351"/>
            <a:ext cx="1643823" cy="1166099"/>
          </a:xfrm>
          <a:prstGeom prst="rect">
            <a:avLst/>
          </a:prstGeom>
        </p:spPr>
      </p:pic>
      <p:sp>
        <p:nvSpPr>
          <p:cNvPr id="26" name="ZoneTexte 25"/>
          <p:cNvSpPr txBox="1"/>
          <p:nvPr/>
        </p:nvSpPr>
        <p:spPr>
          <a:xfrm>
            <a:off x="6455642" y="2977450"/>
            <a:ext cx="1512967" cy="369332"/>
          </a:xfrm>
          <a:prstGeom prst="rect">
            <a:avLst/>
          </a:prstGeom>
          <a:noFill/>
        </p:spPr>
        <p:txBody>
          <a:bodyPr wrap="square" rtlCol="0">
            <a:spAutoFit/>
          </a:bodyPr>
          <a:lstStyle/>
          <a:p>
            <a:r>
              <a:rPr lang="fr-FR" sz="1800" dirty="0">
                <a:solidFill>
                  <a:schemeClr val="bg1"/>
                </a:solidFill>
                <a:latin typeface="Proxima Nova" panose="020B0604020202020204" charset="0"/>
              </a:rPr>
              <a:t>Web service</a:t>
            </a:r>
          </a:p>
        </p:txBody>
      </p:sp>
      <p:pic>
        <p:nvPicPr>
          <p:cNvPr id="3" name="Imag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6279" y="886496"/>
            <a:ext cx="1425881" cy="1425881"/>
          </a:xfrm>
          <a:prstGeom prst="rect">
            <a:avLst/>
          </a:prstGeom>
        </p:spPr>
      </p:pic>
      <p:cxnSp>
        <p:nvCxnSpPr>
          <p:cNvPr id="22" name="Connecteur droit avec flèche 21"/>
          <p:cNvCxnSpPr/>
          <p:nvPr/>
        </p:nvCxnSpPr>
        <p:spPr>
          <a:xfrm>
            <a:off x="7121286" y="3346782"/>
            <a:ext cx="0" cy="600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3" name="Imag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0281" y="3947212"/>
            <a:ext cx="1486590" cy="1486590"/>
          </a:xfrm>
          <a:prstGeom prst="rect">
            <a:avLst/>
          </a:prstGeom>
        </p:spPr>
      </p:pic>
    </p:spTree>
    <p:extLst>
      <p:ext uri="{BB962C8B-B14F-4D97-AF65-F5344CB8AC3E}">
        <p14:creationId xmlns:p14="http://schemas.microsoft.com/office/powerpoint/2010/main" val="8277081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5" name="Google Shape;507;p28"/>
          <p:cNvSpPr txBox="1">
            <a:spLocks/>
          </p:cNvSpPr>
          <p:nvPr/>
        </p:nvSpPr>
        <p:spPr>
          <a:xfrm>
            <a:off x="147921" y="141150"/>
            <a:ext cx="5352195" cy="5398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pPr algn="l"/>
            <a:r>
              <a:rPr lang="fr-FR" b="1" dirty="0">
                <a:solidFill>
                  <a:schemeClr val="tx2"/>
                </a:solidFill>
                <a:latin typeface="Proxima Nova" panose="020B0604020202020204" charset="0"/>
                <a:cs typeface="Proxima Nova" panose="020B0604020202020204" charset="0"/>
              </a:rPr>
              <a:t>ANALYSE ET MISE EN ŒUVRE </a:t>
            </a:r>
            <a:r>
              <a:rPr lang="fr-FR" sz="1800" dirty="0">
                <a:solidFill>
                  <a:schemeClr val="tx2"/>
                </a:solidFill>
                <a:latin typeface="Proxima Nova" panose="020B0604020202020204" charset="0"/>
                <a:cs typeface="Proxima Nova" panose="020B0604020202020204" charset="0"/>
              </a:rPr>
              <a:t>(5/5)</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785" y="1155382"/>
            <a:ext cx="1217295" cy="1217295"/>
          </a:xfrm>
          <a:prstGeom prst="rect">
            <a:avLst/>
          </a:prstGeom>
        </p:spPr>
      </p:pic>
      <p:sp>
        <p:nvSpPr>
          <p:cNvPr id="6" name="ZoneTexte 5"/>
          <p:cNvSpPr txBox="1"/>
          <p:nvPr/>
        </p:nvSpPr>
        <p:spPr>
          <a:xfrm>
            <a:off x="40957" y="2537303"/>
            <a:ext cx="1813560" cy="369332"/>
          </a:xfrm>
          <a:prstGeom prst="rect">
            <a:avLst/>
          </a:prstGeom>
          <a:noFill/>
        </p:spPr>
        <p:txBody>
          <a:bodyPr wrap="square" rtlCol="0">
            <a:spAutoFit/>
          </a:bodyPr>
          <a:lstStyle/>
          <a:p>
            <a:r>
              <a:rPr lang="fr-FR" sz="1800" dirty="0">
                <a:solidFill>
                  <a:schemeClr val="bg1"/>
                </a:solidFill>
                <a:latin typeface="Proxima Nova" panose="020B0604020202020204" charset="0"/>
                <a:cs typeface="Proxima Nova" panose="020B0604020202020204" charset="0"/>
              </a:rPr>
              <a:t>Authentification</a:t>
            </a: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030" y="1155382"/>
            <a:ext cx="1415415" cy="1415415"/>
          </a:xfrm>
          <a:prstGeom prst="rect">
            <a:avLst/>
          </a:prstGeom>
        </p:spPr>
      </p:pic>
      <p:sp>
        <p:nvSpPr>
          <p:cNvPr id="11" name="ZoneTexte 10"/>
          <p:cNvSpPr txBox="1"/>
          <p:nvPr/>
        </p:nvSpPr>
        <p:spPr>
          <a:xfrm>
            <a:off x="2053590" y="2398803"/>
            <a:ext cx="1813560" cy="646331"/>
          </a:xfrm>
          <a:prstGeom prst="rect">
            <a:avLst/>
          </a:prstGeom>
          <a:noFill/>
        </p:spPr>
        <p:txBody>
          <a:bodyPr wrap="square" rtlCol="0">
            <a:spAutoFit/>
          </a:bodyPr>
          <a:lstStyle/>
          <a:p>
            <a:pPr algn="ctr"/>
            <a:r>
              <a:rPr lang="fr-FR" sz="1800" dirty="0">
                <a:solidFill>
                  <a:schemeClr val="bg1"/>
                </a:solidFill>
                <a:latin typeface="Proxima Nova" panose="020B0604020202020204" charset="0"/>
                <a:cs typeface="Proxima Nova" panose="020B0604020202020204" charset="0"/>
              </a:rPr>
              <a:t>Cryptage des mots de passe</a:t>
            </a: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6190" y="1287661"/>
            <a:ext cx="1337310" cy="1337310"/>
          </a:xfrm>
          <a:prstGeom prst="rect">
            <a:avLst/>
          </a:prstGeom>
        </p:spPr>
      </p:pic>
      <p:sp>
        <p:nvSpPr>
          <p:cNvPr id="14" name="ZoneTexte 13"/>
          <p:cNvSpPr txBox="1"/>
          <p:nvPr/>
        </p:nvSpPr>
        <p:spPr>
          <a:xfrm>
            <a:off x="7289423" y="2537303"/>
            <a:ext cx="1990844" cy="646331"/>
          </a:xfrm>
          <a:prstGeom prst="rect">
            <a:avLst/>
          </a:prstGeom>
          <a:noFill/>
        </p:spPr>
        <p:txBody>
          <a:bodyPr wrap="square" rtlCol="0">
            <a:spAutoFit/>
          </a:bodyPr>
          <a:lstStyle/>
          <a:p>
            <a:pPr algn="ctr"/>
            <a:r>
              <a:rPr lang="fr-FR" sz="1800" dirty="0">
                <a:solidFill>
                  <a:schemeClr val="bg1"/>
                </a:solidFill>
                <a:latin typeface="Proxima Nova" panose="020B0604020202020204" charset="0"/>
                <a:cs typeface="Proxima Nova" panose="020B0604020202020204" charset="0"/>
              </a:rPr>
              <a:t>Protocole </a:t>
            </a:r>
          </a:p>
          <a:p>
            <a:pPr algn="ctr"/>
            <a:r>
              <a:rPr lang="fr-FR" sz="1800" dirty="0">
                <a:solidFill>
                  <a:schemeClr val="bg1"/>
                </a:solidFill>
                <a:latin typeface="Proxima Nova" panose="020B0604020202020204" charset="0"/>
                <a:cs typeface="Proxima Nova" panose="020B0604020202020204" charset="0"/>
              </a:rPr>
              <a:t>HTTPS</a:t>
            </a:r>
          </a:p>
        </p:txBody>
      </p:sp>
      <p:sp>
        <p:nvSpPr>
          <p:cNvPr id="15" name="ZoneTexte 14"/>
          <p:cNvSpPr txBox="1"/>
          <p:nvPr/>
        </p:nvSpPr>
        <p:spPr>
          <a:xfrm>
            <a:off x="4072890" y="2614536"/>
            <a:ext cx="1813560" cy="369332"/>
          </a:xfrm>
          <a:prstGeom prst="rect">
            <a:avLst/>
          </a:prstGeom>
          <a:noFill/>
        </p:spPr>
        <p:txBody>
          <a:bodyPr wrap="square" rtlCol="0">
            <a:spAutoFit/>
          </a:bodyPr>
          <a:lstStyle/>
          <a:p>
            <a:pPr algn="ctr"/>
            <a:r>
              <a:rPr lang="fr-FR" sz="1800" dirty="0">
                <a:solidFill>
                  <a:schemeClr val="bg1"/>
                </a:solidFill>
                <a:latin typeface="Proxima Nova" panose="020B0604020202020204" charset="0"/>
                <a:cs typeface="Proxima Nova" panose="020B0604020202020204" charset="0"/>
              </a:rPr>
              <a:t>JWT </a:t>
            </a:r>
            <a:r>
              <a:rPr lang="fr-FR" sz="1800" dirty="0" err="1">
                <a:solidFill>
                  <a:schemeClr val="bg1"/>
                </a:solidFill>
                <a:latin typeface="Proxima Nova" panose="020B0604020202020204" charset="0"/>
                <a:cs typeface="Proxima Nova" panose="020B0604020202020204" charset="0"/>
              </a:rPr>
              <a:t>Token</a:t>
            </a:r>
            <a:endParaRPr lang="fr-FR" sz="1800" dirty="0">
              <a:solidFill>
                <a:schemeClr val="bg1"/>
              </a:solidFill>
              <a:latin typeface="Proxima Nova" panose="020B0604020202020204" charset="0"/>
              <a:cs typeface="Proxima Nova" panose="020B0604020202020204" charset="0"/>
            </a:endParaRPr>
          </a:p>
        </p:txBody>
      </p:sp>
      <p:sp>
        <p:nvSpPr>
          <p:cNvPr id="16" name="ZoneTexte 15"/>
          <p:cNvSpPr txBox="1"/>
          <p:nvPr/>
        </p:nvSpPr>
        <p:spPr>
          <a:xfrm>
            <a:off x="5886450" y="2624971"/>
            <a:ext cx="1813560" cy="369332"/>
          </a:xfrm>
          <a:prstGeom prst="rect">
            <a:avLst/>
          </a:prstGeom>
          <a:noFill/>
        </p:spPr>
        <p:txBody>
          <a:bodyPr wrap="square" rtlCol="0">
            <a:spAutoFit/>
          </a:bodyPr>
          <a:lstStyle/>
          <a:p>
            <a:pPr algn="ctr"/>
            <a:r>
              <a:rPr lang="fr-FR" sz="1800" dirty="0">
                <a:solidFill>
                  <a:schemeClr val="bg1"/>
                </a:solidFill>
                <a:latin typeface="Proxima Nova" panose="020B0604020202020204" charset="0"/>
                <a:cs typeface="Proxima Nova" panose="020B0604020202020204" charset="0"/>
              </a:rPr>
              <a:t>Jetons CSRF</a:t>
            </a:r>
          </a:p>
        </p:txBody>
      </p:sp>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2283" y="1614569"/>
            <a:ext cx="1301893" cy="683494"/>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2107" y="1409488"/>
            <a:ext cx="1053065" cy="1053065"/>
          </a:xfrm>
          <a:prstGeom prst="rect">
            <a:avLst/>
          </a:prstGeom>
        </p:spPr>
      </p:pic>
      <p:sp>
        <p:nvSpPr>
          <p:cNvPr id="13" name="Google Shape;483;p27"/>
          <p:cNvSpPr/>
          <p:nvPr/>
        </p:nvSpPr>
        <p:spPr>
          <a:xfrm>
            <a:off x="8642839" y="4730262"/>
            <a:ext cx="375910" cy="314706"/>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2"/>
                </a:solidFill>
                <a:latin typeface="Proxima Nova" panose="020B0604020202020204" charset="0"/>
              </a:rPr>
              <a:t>17</a:t>
            </a:r>
            <a:endParaRPr dirty="0">
              <a:solidFill>
                <a:schemeClr val="bg2"/>
              </a:solidFill>
              <a:latin typeface="Proxima Nova"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4"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1900366" y="195989"/>
            <a:ext cx="5331704" cy="8647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100" b="1" dirty="0">
                <a:latin typeface="+mj-lt"/>
              </a:rPr>
              <a:t>PROJET DE FIN DE FORMATION POUR L’OBTENTION DU DIPLOME D’INGENIEUR DES TRAVAUX INFORMATIQUES</a:t>
            </a:r>
            <a:br>
              <a:rPr lang="en" sz="1100" b="1" dirty="0">
                <a:latin typeface="+mj-lt"/>
              </a:rPr>
            </a:br>
            <a:br>
              <a:rPr lang="en" sz="1100" b="1" dirty="0">
                <a:latin typeface="+mj-lt"/>
              </a:rPr>
            </a:br>
            <a:r>
              <a:rPr lang="en" sz="1100" b="1" dirty="0">
                <a:latin typeface="+mj-lt"/>
              </a:rPr>
              <a:t>OPTION : GENIE LOGICIEL ET SYSTEME D’INFORMATIONS</a:t>
            </a:r>
            <a:endParaRPr sz="1100" b="1" dirty="0">
              <a:latin typeface="+mj-lt"/>
            </a:endParaRPr>
          </a:p>
        </p:txBody>
      </p:sp>
      <p:pic>
        <p:nvPicPr>
          <p:cNvPr id="65" name="Image 64"/>
          <p:cNvPicPr>
            <a:picLocks noChangeAspect="1"/>
          </p:cNvPicPr>
          <p:nvPr/>
        </p:nvPicPr>
        <p:blipFill>
          <a:blip r:embed="rId3"/>
          <a:stretch>
            <a:fillRect/>
          </a:stretch>
        </p:blipFill>
        <p:spPr>
          <a:xfrm>
            <a:off x="390203" y="151554"/>
            <a:ext cx="1111754" cy="953661"/>
          </a:xfrm>
          <a:prstGeom prst="rect">
            <a:avLst/>
          </a:prstGeom>
        </p:spPr>
      </p:pic>
      <p:pic>
        <p:nvPicPr>
          <p:cNvPr id="67" name="Image 66"/>
          <p:cNvPicPr>
            <a:picLocks noChangeAspect="1"/>
          </p:cNvPicPr>
          <p:nvPr/>
        </p:nvPicPr>
        <p:blipFill>
          <a:blip r:embed="rId4"/>
          <a:stretch>
            <a:fillRect/>
          </a:stretch>
        </p:blipFill>
        <p:spPr>
          <a:xfrm>
            <a:off x="7301345" y="-203981"/>
            <a:ext cx="1664723" cy="1664723"/>
          </a:xfrm>
          <a:prstGeom prst="rect">
            <a:avLst/>
          </a:prstGeom>
        </p:spPr>
      </p:pic>
      <p:sp>
        <p:nvSpPr>
          <p:cNvPr id="68" name="Rectangle avec coins arrondis en diagonale 67"/>
          <p:cNvSpPr/>
          <p:nvPr/>
        </p:nvSpPr>
        <p:spPr>
          <a:xfrm>
            <a:off x="673091" y="1776832"/>
            <a:ext cx="7786255" cy="1181111"/>
          </a:xfrm>
          <a:prstGeom prst="round2Diag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800" b="1" dirty="0">
                <a:solidFill>
                  <a:srgbClr val="002060"/>
                </a:solidFill>
                <a:latin typeface="Arial" panose="020B0604020202020204" pitchFamily="34" charset="0"/>
                <a:cs typeface="Arial" panose="020B0604020202020204" pitchFamily="34" charset="0"/>
              </a:rPr>
              <a:t>CONCEPTION ET DEVELOPPEMENT D’UN OUTIL NUMERIQUE D’ANALYSE PREDICTIVE MULTIMODALE DESTINE AUX DECISIONS COMMERCIALES ET MARKETING</a:t>
            </a:r>
          </a:p>
        </p:txBody>
      </p:sp>
      <p:sp>
        <p:nvSpPr>
          <p:cNvPr id="69" name="ZoneTexte 68"/>
          <p:cNvSpPr txBox="1"/>
          <p:nvPr/>
        </p:nvSpPr>
        <p:spPr>
          <a:xfrm>
            <a:off x="2327425" y="3367950"/>
            <a:ext cx="4477586"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fr-FR" sz="1200" dirty="0">
                <a:solidFill>
                  <a:schemeClr val="bg1"/>
                </a:solidFill>
                <a:latin typeface="Arial" panose="020B0604020202020204" pitchFamily="34" charset="0"/>
                <a:cs typeface="Arial" panose="020B0604020202020204" pitchFamily="34" charset="0"/>
              </a:rPr>
              <a:t>Présenté par : </a:t>
            </a:r>
          </a:p>
          <a:p>
            <a:pPr algn="ctr"/>
            <a:r>
              <a:rPr lang="fr-FR" sz="1600" b="1" dirty="0">
                <a:solidFill>
                  <a:schemeClr val="bg1"/>
                </a:solidFill>
                <a:latin typeface="Arial" panose="020B0604020202020204" pitchFamily="34" charset="0"/>
                <a:cs typeface="Arial" panose="020B0604020202020204" pitchFamily="34" charset="0"/>
              </a:rPr>
              <a:t>KOMISSA ZOTSU Essi Chaïner</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1935480" y="1798320"/>
            <a:ext cx="5448300" cy="10809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latin typeface="Proxima Nova" panose="020B0604020202020204" charset="0"/>
                <a:cs typeface="Proxima Nova" panose="020B0604020202020204" charset="0"/>
              </a:rPr>
              <a:t>DEMONSTRATION</a:t>
            </a:r>
            <a:endParaRPr sz="4800" b="1" dirty="0">
              <a:latin typeface="Proxima Nova" panose="020B0604020202020204" charset="0"/>
              <a:cs typeface="Proxima Nova" panose="020B0604020202020204" charset="0"/>
            </a:endParaRPr>
          </a:p>
        </p:txBody>
      </p:sp>
      <p:sp>
        <p:nvSpPr>
          <p:cNvPr id="3" name="Google Shape;483;p27"/>
          <p:cNvSpPr/>
          <p:nvPr/>
        </p:nvSpPr>
        <p:spPr>
          <a:xfrm>
            <a:off x="8642839" y="4730262"/>
            <a:ext cx="375910" cy="314706"/>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2"/>
                </a:solidFill>
                <a:latin typeface="Proxima Nova" panose="020B0604020202020204" charset="0"/>
              </a:rPr>
              <a:t>18</a:t>
            </a:r>
            <a:endParaRPr dirty="0">
              <a:solidFill>
                <a:schemeClr val="bg2"/>
              </a:solidFill>
              <a:latin typeface="Proxima Nova" panose="020B0604020202020204" charset="0"/>
            </a:endParaRPr>
          </a:p>
        </p:txBody>
      </p:sp>
    </p:spTree>
    <p:extLst>
      <p:ext uri="{BB962C8B-B14F-4D97-AF65-F5344CB8AC3E}">
        <p14:creationId xmlns:p14="http://schemas.microsoft.com/office/powerpoint/2010/main" val="10010708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2446020" y="1828214"/>
            <a:ext cx="4267200" cy="10809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latin typeface="Proxima Nova" panose="020B0604020202020204" charset="0"/>
                <a:cs typeface="Proxima Nova" panose="020B0604020202020204" charset="0"/>
              </a:rPr>
              <a:t>CONCLUSION</a:t>
            </a:r>
            <a:endParaRPr sz="4800" b="1" dirty="0">
              <a:latin typeface="Proxima Nova" panose="020B0604020202020204" charset="0"/>
              <a:cs typeface="Proxima Nova" panose="020B0604020202020204" charset="0"/>
            </a:endParaRPr>
          </a:p>
        </p:txBody>
      </p:sp>
      <p:sp>
        <p:nvSpPr>
          <p:cNvPr id="3" name="Google Shape;483;p27"/>
          <p:cNvSpPr/>
          <p:nvPr/>
        </p:nvSpPr>
        <p:spPr>
          <a:xfrm>
            <a:off x="8642839" y="4730262"/>
            <a:ext cx="375910" cy="314706"/>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2"/>
                </a:solidFill>
                <a:latin typeface="Proxima Nova" panose="020B0604020202020204" charset="0"/>
              </a:rPr>
              <a:t>19</a:t>
            </a:r>
            <a:endParaRPr dirty="0">
              <a:solidFill>
                <a:schemeClr val="bg2"/>
              </a:solidFill>
              <a:latin typeface="Proxima Nova" panose="020B0604020202020204" charset="0"/>
            </a:endParaRPr>
          </a:p>
        </p:txBody>
      </p:sp>
    </p:spTree>
    <p:extLst>
      <p:ext uri="{BB962C8B-B14F-4D97-AF65-F5344CB8AC3E}">
        <p14:creationId xmlns:p14="http://schemas.microsoft.com/office/powerpoint/2010/main" val="42219239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33" name="Google Shape;507;p28"/>
          <p:cNvSpPr txBox="1">
            <a:spLocks/>
          </p:cNvSpPr>
          <p:nvPr/>
        </p:nvSpPr>
        <p:spPr>
          <a:xfrm>
            <a:off x="163161" y="154394"/>
            <a:ext cx="5352195" cy="5398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pPr algn="l"/>
            <a:r>
              <a:rPr lang="fr-FR" b="1" dirty="0">
                <a:solidFill>
                  <a:schemeClr val="tx2"/>
                </a:solidFill>
                <a:latin typeface="Proxima Nova" panose="020B0604020202020204" charset="0"/>
                <a:cs typeface="Proxima Nova" panose="020B0604020202020204" charset="0"/>
              </a:rPr>
              <a:t>PERSPECTIVES</a:t>
            </a:r>
            <a:endParaRPr lang="fr-FR" sz="1800" dirty="0">
              <a:solidFill>
                <a:schemeClr val="tx2"/>
              </a:solidFill>
              <a:latin typeface="Proxima Nova" panose="020B0604020202020204" charset="0"/>
              <a:cs typeface="Proxima Nova" panose="020B0604020202020204" charset="0"/>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61" y="1009650"/>
            <a:ext cx="2739390" cy="2739390"/>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0930" y="1291590"/>
            <a:ext cx="2358390" cy="2358390"/>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4190" y="1550670"/>
            <a:ext cx="1840230" cy="1840230"/>
          </a:xfrm>
          <a:prstGeom prst="rect">
            <a:avLst/>
          </a:prstGeom>
        </p:spPr>
      </p:pic>
      <p:sp>
        <p:nvSpPr>
          <p:cNvPr id="6" name="Google Shape;483;p27"/>
          <p:cNvSpPr/>
          <p:nvPr/>
        </p:nvSpPr>
        <p:spPr>
          <a:xfrm>
            <a:off x="8614833" y="4730262"/>
            <a:ext cx="403916" cy="314706"/>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2"/>
                </a:solidFill>
                <a:latin typeface="Proxima Nova" panose="020B0604020202020204" charset="0"/>
              </a:rPr>
              <a:t>20</a:t>
            </a:r>
            <a:endParaRPr dirty="0">
              <a:solidFill>
                <a:schemeClr val="bg2"/>
              </a:solidFill>
              <a:latin typeface="Proxima Nova" panose="020B0604020202020204" charset="0"/>
            </a:endParaRPr>
          </a:p>
        </p:txBody>
      </p:sp>
    </p:spTree>
    <p:extLst>
      <p:ext uri="{BB962C8B-B14F-4D97-AF65-F5344CB8AC3E}">
        <p14:creationId xmlns:p14="http://schemas.microsoft.com/office/powerpoint/2010/main" val="11379962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4" name="Google Shape;1364;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47"/>
          <p:cNvGrpSpPr/>
          <p:nvPr/>
        </p:nvGrpSpPr>
        <p:grpSpPr>
          <a:xfrm>
            <a:off x="7981434" y="-1177061"/>
            <a:ext cx="203789" cy="1274754"/>
            <a:chOff x="2877432" y="975334"/>
            <a:chExt cx="188886" cy="1181531"/>
          </a:xfrm>
        </p:grpSpPr>
        <p:sp>
          <p:nvSpPr>
            <p:cNvPr id="1366" name="Google Shape;1366;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p:cNvSpPr/>
          <p:nvPr/>
        </p:nvSpPr>
        <p:spPr>
          <a:xfrm>
            <a:off x="2362200" y="3962400"/>
            <a:ext cx="3985260" cy="556260"/>
          </a:xfrm>
          <a:prstGeom prst="rect">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7" name="ZoneTexte 26"/>
          <p:cNvSpPr txBox="1"/>
          <p:nvPr/>
        </p:nvSpPr>
        <p:spPr>
          <a:xfrm>
            <a:off x="3592538" y="952984"/>
            <a:ext cx="1999369" cy="769441"/>
          </a:xfrm>
          <a:prstGeom prst="rect">
            <a:avLst/>
          </a:prstGeom>
          <a:noFill/>
        </p:spPr>
        <p:txBody>
          <a:bodyPr wrap="square" rtlCol="0">
            <a:spAutoFit/>
          </a:bodyPr>
          <a:lstStyle/>
          <a:p>
            <a:r>
              <a:rPr lang="fr-FR" sz="4400" dirty="0">
                <a:solidFill>
                  <a:schemeClr val="bg1"/>
                </a:solidFill>
                <a:latin typeface="Proxima Nova" panose="020B0604020202020204" charset="0"/>
                <a:cs typeface="Proxima Nova" panose="020B0604020202020204" charset="0"/>
              </a:rPr>
              <a:t>Merci !!</a:t>
            </a:r>
          </a:p>
        </p:txBody>
      </p:sp>
      <p:pic>
        <p:nvPicPr>
          <p:cNvPr id="28" name="Imag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645" y="1802129"/>
            <a:ext cx="2796235" cy="2796235"/>
          </a:xfrm>
          <a:prstGeom prst="rect">
            <a:avLst/>
          </a:prstGeom>
        </p:spPr>
      </p:pic>
      <p:sp>
        <p:nvSpPr>
          <p:cNvPr id="12" name="Google Shape;483;p27"/>
          <p:cNvSpPr/>
          <p:nvPr/>
        </p:nvSpPr>
        <p:spPr>
          <a:xfrm>
            <a:off x="8607669" y="4747846"/>
            <a:ext cx="411080" cy="297122"/>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2"/>
                </a:solidFill>
                <a:latin typeface="Proxima Nova" panose="020B0604020202020204" charset="0"/>
              </a:rPr>
              <a:t>21</a:t>
            </a:r>
            <a:endParaRPr dirty="0">
              <a:solidFill>
                <a:schemeClr val="bg2"/>
              </a:solidFill>
              <a:latin typeface="Proxima Nova"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196540" y="53340"/>
            <a:ext cx="5129820" cy="9614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chemeClr val="tx2"/>
                </a:solidFill>
                <a:latin typeface="Proxima Nova" panose="020B0604020202020204" charset="0"/>
                <a:cs typeface="Proxima Nova" panose="020B0604020202020204" charset="0"/>
              </a:rPr>
              <a:t>LISTE DES PARTICIPANTS AU PROJET</a:t>
            </a:r>
            <a:endParaRPr sz="2400" b="1" dirty="0">
              <a:solidFill>
                <a:schemeClr val="tx2"/>
              </a:solidFill>
              <a:latin typeface="Proxima Nova" panose="020B0604020202020204" charset="0"/>
              <a:cs typeface="Proxima Nova" panose="020B0604020202020204" charset="0"/>
            </a:endParaRPr>
          </a:p>
        </p:txBody>
      </p:sp>
      <p:grpSp>
        <p:nvGrpSpPr>
          <p:cNvPr id="5" name="Group 88"/>
          <p:cNvGrpSpPr/>
          <p:nvPr/>
        </p:nvGrpSpPr>
        <p:grpSpPr>
          <a:xfrm rot="21204502">
            <a:off x="2040818" y="1837844"/>
            <a:ext cx="1203917" cy="1207337"/>
            <a:chOff x="2257425" y="2868613"/>
            <a:chExt cx="1117600" cy="1120775"/>
          </a:xfrm>
          <a:solidFill>
            <a:schemeClr val="bg2"/>
          </a:solidFill>
        </p:grpSpPr>
        <p:sp>
          <p:nvSpPr>
            <p:cNvPr id="6"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12" name="Group 88"/>
          <p:cNvGrpSpPr/>
          <p:nvPr/>
        </p:nvGrpSpPr>
        <p:grpSpPr>
          <a:xfrm rot="687132">
            <a:off x="4897348" y="1890422"/>
            <a:ext cx="1203917" cy="1207337"/>
            <a:chOff x="2257425" y="2868613"/>
            <a:chExt cx="1117600" cy="1120775"/>
          </a:xfrm>
          <a:solidFill>
            <a:schemeClr val="bg2"/>
          </a:solidFill>
        </p:grpSpPr>
        <p:sp>
          <p:nvSpPr>
            <p:cNvPr id="13"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4"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5"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6"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7"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8"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19" name="Group 88"/>
          <p:cNvGrpSpPr/>
          <p:nvPr/>
        </p:nvGrpSpPr>
        <p:grpSpPr>
          <a:xfrm rot="21204502">
            <a:off x="3081518" y="1858014"/>
            <a:ext cx="1964238" cy="1969818"/>
            <a:chOff x="2257425" y="2868613"/>
            <a:chExt cx="1117600" cy="1120775"/>
          </a:xfrm>
          <a:solidFill>
            <a:schemeClr val="bg2"/>
          </a:solidFill>
        </p:grpSpPr>
        <p:sp>
          <p:nvSpPr>
            <p:cNvPr id="20"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1"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2"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3"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4"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5"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26" name="Straight Connector 109"/>
          <p:cNvCxnSpPr/>
          <p:nvPr/>
        </p:nvCxnSpPr>
        <p:spPr>
          <a:xfrm flipH="1">
            <a:off x="475546" y="3714233"/>
            <a:ext cx="160506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108"/>
          <p:cNvCxnSpPr/>
          <p:nvPr/>
        </p:nvCxnSpPr>
        <p:spPr>
          <a:xfrm flipV="1">
            <a:off x="2080610" y="2953365"/>
            <a:ext cx="778584" cy="76790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109"/>
          <p:cNvCxnSpPr/>
          <p:nvPr/>
        </p:nvCxnSpPr>
        <p:spPr>
          <a:xfrm flipH="1">
            <a:off x="4929307" y="4671083"/>
            <a:ext cx="160506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109"/>
          <p:cNvCxnSpPr/>
          <p:nvPr/>
        </p:nvCxnSpPr>
        <p:spPr>
          <a:xfrm flipH="1">
            <a:off x="6616260" y="1060045"/>
            <a:ext cx="160506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107"/>
          <p:cNvCxnSpPr/>
          <p:nvPr/>
        </p:nvCxnSpPr>
        <p:spPr>
          <a:xfrm flipH="1" flipV="1">
            <a:off x="4152589" y="3792129"/>
            <a:ext cx="793109" cy="87895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111"/>
          <p:cNvCxnSpPr>
            <a:stCxn id="13" idx="42"/>
          </p:cNvCxnSpPr>
          <p:nvPr/>
        </p:nvCxnSpPr>
        <p:spPr>
          <a:xfrm flipV="1">
            <a:off x="5763876" y="1060045"/>
            <a:ext cx="852384" cy="100545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ZoneTexte 30"/>
          <p:cNvSpPr txBox="1"/>
          <p:nvPr/>
        </p:nvSpPr>
        <p:spPr>
          <a:xfrm>
            <a:off x="123880" y="3151540"/>
            <a:ext cx="2111360" cy="769441"/>
          </a:xfrm>
          <a:prstGeom prst="rect">
            <a:avLst/>
          </a:prstGeom>
          <a:noFill/>
        </p:spPr>
        <p:txBody>
          <a:bodyPr wrap="square" rtlCol="0">
            <a:spAutoFit/>
          </a:bodyPr>
          <a:lstStyle/>
          <a:p>
            <a:pPr algn="ctr"/>
            <a:r>
              <a:rPr lang="fr-FR" sz="1200" dirty="0">
                <a:solidFill>
                  <a:schemeClr val="bg1"/>
                </a:solidFill>
              </a:rPr>
              <a:t>SUPERVISEUR :</a:t>
            </a:r>
          </a:p>
          <a:p>
            <a:pPr algn="ctr"/>
            <a:r>
              <a:rPr lang="fr-FR" sz="1800" b="1" dirty="0">
                <a:solidFill>
                  <a:schemeClr val="bg1"/>
                </a:solidFill>
              </a:rPr>
              <a:t>M. DAVON Essè</a:t>
            </a:r>
          </a:p>
          <a:p>
            <a:endParaRPr lang="fr-FR" dirty="0"/>
          </a:p>
        </p:txBody>
      </p:sp>
      <p:sp>
        <p:nvSpPr>
          <p:cNvPr id="35" name="ZoneTexte 34"/>
          <p:cNvSpPr txBox="1"/>
          <p:nvPr/>
        </p:nvSpPr>
        <p:spPr>
          <a:xfrm>
            <a:off x="6363360" y="1124678"/>
            <a:ext cx="2110865" cy="769441"/>
          </a:xfrm>
          <a:prstGeom prst="rect">
            <a:avLst/>
          </a:prstGeom>
          <a:noFill/>
        </p:spPr>
        <p:txBody>
          <a:bodyPr wrap="square" rtlCol="0">
            <a:spAutoFit/>
          </a:bodyPr>
          <a:lstStyle/>
          <a:p>
            <a:pPr algn="ctr"/>
            <a:r>
              <a:rPr lang="fr-FR" sz="1200" dirty="0">
                <a:solidFill>
                  <a:schemeClr val="bg1"/>
                </a:solidFill>
              </a:rPr>
              <a:t>MAITRE DE STAGE:</a:t>
            </a:r>
          </a:p>
          <a:p>
            <a:pPr algn="ctr"/>
            <a:r>
              <a:rPr lang="fr-FR" sz="1800" b="1" dirty="0">
                <a:solidFill>
                  <a:schemeClr val="bg1"/>
                </a:solidFill>
              </a:rPr>
              <a:t>M. KABATE Paul</a:t>
            </a:r>
          </a:p>
          <a:p>
            <a:endParaRPr lang="fr-FR" dirty="0"/>
          </a:p>
        </p:txBody>
      </p:sp>
      <p:sp>
        <p:nvSpPr>
          <p:cNvPr id="36" name="ZoneTexte 35"/>
          <p:cNvSpPr txBox="1"/>
          <p:nvPr/>
        </p:nvSpPr>
        <p:spPr>
          <a:xfrm>
            <a:off x="4929307" y="4081824"/>
            <a:ext cx="4055151" cy="769441"/>
          </a:xfrm>
          <a:prstGeom prst="rect">
            <a:avLst/>
          </a:prstGeom>
          <a:noFill/>
        </p:spPr>
        <p:txBody>
          <a:bodyPr wrap="square" rtlCol="0">
            <a:spAutoFit/>
          </a:bodyPr>
          <a:lstStyle/>
          <a:p>
            <a:pPr algn="ctr"/>
            <a:r>
              <a:rPr lang="fr-FR" sz="1200" dirty="0">
                <a:solidFill>
                  <a:schemeClr val="bg1"/>
                </a:solidFill>
              </a:rPr>
              <a:t>CHARGE DE L’ETUDE ET DE LA REALISATION:</a:t>
            </a:r>
          </a:p>
          <a:p>
            <a:pPr algn="ctr"/>
            <a:r>
              <a:rPr lang="fr-FR" sz="1800" b="1" dirty="0">
                <a:solidFill>
                  <a:schemeClr val="bg1"/>
                </a:solidFill>
              </a:rPr>
              <a:t>Mlle KOMISSA ZOTSU Essi Chaïner</a:t>
            </a:r>
          </a:p>
          <a:p>
            <a:endParaRPr lang="fr-FR" dirty="0"/>
          </a:p>
        </p:txBody>
      </p:sp>
      <p:sp>
        <p:nvSpPr>
          <p:cNvPr id="33" name="Google Shape;483;p27"/>
          <p:cNvSpPr/>
          <p:nvPr/>
        </p:nvSpPr>
        <p:spPr>
          <a:xfrm>
            <a:off x="8782555" y="4808774"/>
            <a:ext cx="236193" cy="236193"/>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2"/>
                </a:solidFill>
                <a:latin typeface="Proxima Nova" panose="020B0604020202020204" charset="0"/>
              </a:rPr>
              <a:t>1</a:t>
            </a:r>
            <a:endParaRPr dirty="0">
              <a:solidFill>
                <a:schemeClr val="bg2"/>
              </a:solidFill>
              <a:latin typeface="Proxima Nova"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6" name="Google Shape;1166;p42"/>
          <p:cNvSpPr txBox="1">
            <a:spLocks noGrp="1"/>
          </p:cNvSpPr>
          <p:nvPr>
            <p:ph type="ctrTitle"/>
          </p:nvPr>
        </p:nvSpPr>
        <p:spPr>
          <a:xfrm>
            <a:off x="487186" y="729439"/>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Proxima Nova" panose="020B0604020202020204" charset="0"/>
                <a:cs typeface="Proxima Nova" panose="020B0604020202020204" charset="0"/>
              </a:rPr>
              <a:t>Introduction</a:t>
            </a:r>
            <a:endParaRPr dirty="0">
              <a:latin typeface="Proxima Nova" panose="020B0604020202020204" charset="0"/>
              <a:cs typeface="Proxima Nova" panose="020B0604020202020204" charset="0"/>
            </a:endParaRPr>
          </a:p>
        </p:txBody>
      </p:sp>
      <p:sp>
        <p:nvSpPr>
          <p:cNvPr id="1177" name="Google Shape;1177;p42"/>
          <p:cNvSpPr/>
          <p:nvPr/>
        </p:nvSpPr>
        <p:spPr>
          <a:xfrm>
            <a:off x="1601820" y="1848051"/>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800" dirty="0">
                <a:solidFill>
                  <a:schemeClr val="bg2"/>
                </a:solidFill>
                <a:latin typeface="Arial Black" panose="020B0A04020102020204" pitchFamily="34" charset="0"/>
              </a:rPr>
              <a:t>1</a:t>
            </a:r>
            <a:endParaRPr sz="2800" dirty="0">
              <a:solidFill>
                <a:schemeClr val="bg2"/>
              </a:solidFill>
              <a:latin typeface="Arial Black" panose="020B0A04020102020204" pitchFamily="34" charset="0"/>
            </a:endParaRPr>
          </a:p>
        </p:txBody>
      </p:sp>
      <p:sp>
        <p:nvSpPr>
          <p:cNvPr id="1178" name="Google Shape;1178;p42"/>
          <p:cNvSpPr/>
          <p:nvPr/>
        </p:nvSpPr>
        <p:spPr>
          <a:xfrm>
            <a:off x="4379079" y="2586121"/>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800" dirty="0">
                <a:solidFill>
                  <a:schemeClr val="bg2"/>
                </a:solidFill>
                <a:latin typeface="Arial Black" panose="020B0A04020102020204" pitchFamily="34" charset="0"/>
              </a:rPr>
              <a:t>4</a:t>
            </a:r>
            <a:endParaRPr sz="2800" dirty="0">
              <a:solidFill>
                <a:schemeClr val="bg2"/>
              </a:solidFill>
              <a:latin typeface="Arial Black" panose="020B0A04020102020204" pitchFamily="34" charset="0"/>
            </a:endParaRPr>
          </a:p>
        </p:txBody>
      </p:sp>
      <p:sp>
        <p:nvSpPr>
          <p:cNvPr id="1179" name="Google Shape;1179;p42"/>
          <p:cNvSpPr/>
          <p:nvPr/>
        </p:nvSpPr>
        <p:spPr>
          <a:xfrm>
            <a:off x="7180987" y="1848051"/>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800" dirty="0">
                <a:solidFill>
                  <a:schemeClr val="bg2"/>
                </a:solidFill>
                <a:latin typeface="Arial Black" panose="020B0A04020102020204" pitchFamily="34" charset="0"/>
              </a:rPr>
              <a:t>7</a:t>
            </a:r>
            <a:endParaRPr sz="2800" dirty="0">
              <a:solidFill>
                <a:schemeClr val="bg2"/>
              </a:solidFill>
              <a:latin typeface="Arial Black" panose="020B0A04020102020204" pitchFamily="34" charset="0"/>
            </a:endParaRPr>
          </a:p>
        </p:txBody>
      </p:sp>
      <p:sp>
        <p:nvSpPr>
          <p:cNvPr id="1181" name="Google Shape;1181;p42"/>
          <p:cNvSpPr/>
          <p:nvPr/>
        </p:nvSpPr>
        <p:spPr>
          <a:xfrm>
            <a:off x="4361163" y="1163242"/>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800" dirty="0">
                <a:solidFill>
                  <a:schemeClr val="bg2"/>
                </a:solidFill>
                <a:latin typeface="Arial Black" panose="020B0A04020102020204" pitchFamily="34" charset="0"/>
              </a:rPr>
              <a:t>3</a:t>
            </a:r>
            <a:endParaRPr sz="2800" dirty="0">
              <a:solidFill>
                <a:schemeClr val="bg2"/>
              </a:solidFill>
              <a:latin typeface="Arial Black" panose="020B0A04020102020204" pitchFamily="34" charset="0"/>
            </a:endParaRPr>
          </a:p>
        </p:txBody>
      </p:sp>
      <p:cxnSp>
        <p:nvCxnSpPr>
          <p:cNvPr id="1183" name="Google Shape;1183;p42"/>
          <p:cNvCxnSpPr/>
          <p:nvPr/>
        </p:nvCxnSpPr>
        <p:spPr>
          <a:xfrm>
            <a:off x="2054897" y="1014289"/>
            <a:ext cx="2324182" cy="1842042"/>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1184" name="Google Shape;1184;p42"/>
          <p:cNvCxnSpPr/>
          <p:nvPr/>
        </p:nvCxnSpPr>
        <p:spPr>
          <a:xfrm rot="10800000" flipH="1">
            <a:off x="4776724" y="864955"/>
            <a:ext cx="2327400" cy="1842000"/>
          </a:xfrm>
          <a:prstGeom prst="bentConnector3">
            <a:avLst>
              <a:gd name="adj1" fmla="val 50001"/>
            </a:avLst>
          </a:prstGeom>
          <a:noFill/>
          <a:ln w="9525" cap="flat" cmpd="sng">
            <a:solidFill>
              <a:schemeClr val="lt2"/>
            </a:solidFill>
            <a:prstDash val="solid"/>
            <a:round/>
            <a:headEnd type="none" w="med" len="med"/>
            <a:tailEnd type="none" w="med" len="med"/>
          </a:ln>
        </p:spPr>
      </p:cxnSp>
      <p:sp>
        <p:nvSpPr>
          <p:cNvPr id="68" name="Google Shape;466;p26"/>
          <p:cNvSpPr txBox="1">
            <a:spLocks noGrp="1"/>
          </p:cNvSpPr>
          <p:nvPr>
            <p:ph type="ctrTitle"/>
          </p:nvPr>
        </p:nvSpPr>
        <p:spPr>
          <a:xfrm>
            <a:off x="211224" y="41220"/>
            <a:ext cx="114091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chemeClr val="tx2"/>
                </a:solidFill>
                <a:latin typeface="Proxima Nova" panose="020B0604020202020204" charset="0"/>
                <a:cs typeface="Proxima Nova" panose="020B0604020202020204" charset="0"/>
              </a:rPr>
              <a:t>PLAN</a:t>
            </a:r>
            <a:endParaRPr sz="2400" b="1" dirty="0">
              <a:solidFill>
                <a:schemeClr val="tx2"/>
              </a:solidFill>
              <a:latin typeface="Proxima Nova" panose="020B0604020202020204" charset="0"/>
              <a:cs typeface="Proxima Nova" panose="020B0604020202020204" charset="0"/>
            </a:endParaRPr>
          </a:p>
        </p:txBody>
      </p:sp>
      <p:sp>
        <p:nvSpPr>
          <p:cNvPr id="75" name="Google Shape;1166;p42"/>
          <p:cNvSpPr txBox="1">
            <a:spLocks noGrp="1"/>
          </p:cNvSpPr>
          <p:nvPr>
            <p:ph type="ctrTitle"/>
          </p:nvPr>
        </p:nvSpPr>
        <p:spPr>
          <a:xfrm>
            <a:off x="708704" y="2336446"/>
            <a:ext cx="2226619" cy="4239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Proxima Nova" panose="020B0604020202020204" charset="0"/>
                <a:cs typeface="Proxima Nova" panose="020B0604020202020204" charset="0"/>
              </a:rPr>
              <a:t>Présentation du thème</a:t>
            </a:r>
            <a:endParaRPr dirty="0">
              <a:latin typeface="Proxima Nova" panose="020B0604020202020204" charset="0"/>
              <a:cs typeface="Proxima Nova" panose="020B0604020202020204" charset="0"/>
            </a:endParaRPr>
          </a:p>
        </p:txBody>
      </p:sp>
      <p:sp>
        <p:nvSpPr>
          <p:cNvPr id="77" name="Google Shape;1180;p42"/>
          <p:cNvSpPr/>
          <p:nvPr/>
        </p:nvSpPr>
        <p:spPr>
          <a:xfrm>
            <a:off x="1614264" y="3343189"/>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800" dirty="0">
                <a:solidFill>
                  <a:schemeClr val="bg2"/>
                </a:solidFill>
                <a:latin typeface="Arial Black" panose="020B0A04020102020204" pitchFamily="34" charset="0"/>
              </a:rPr>
              <a:t>2</a:t>
            </a:r>
            <a:endParaRPr sz="2800" dirty="0">
              <a:solidFill>
                <a:schemeClr val="bg2"/>
              </a:solidFill>
              <a:latin typeface="Arial Black" panose="020B0A04020102020204" pitchFamily="34" charset="0"/>
            </a:endParaRPr>
          </a:p>
        </p:txBody>
      </p:sp>
      <p:sp>
        <p:nvSpPr>
          <p:cNvPr id="78" name="Google Shape;1166;p42"/>
          <p:cNvSpPr txBox="1">
            <a:spLocks noGrp="1"/>
          </p:cNvSpPr>
          <p:nvPr>
            <p:ph type="ctrTitle"/>
          </p:nvPr>
        </p:nvSpPr>
        <p:spPr>
          <a:xfrm>
            <a:off x="888958" y="3814311"/>
            <a:ext cx="1881300" cy="4239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Proxima Nova" panose="020B0604020202020204" charset="0"/>
                <a:cs typeface="Proxima Nova" panose="020B0604020202020204" charset="0"/>
              </a:rPr>
              <a:t>Problématique</a:t>
            </a:r>
            <a:endParaRPr dirty="0">
              <a:latin typeface="Proxima Nova" panose="020B0604020202020204" charset="0"/>
              <a:cs typeface="Proxima Nova" panose="020B0604020202020204" charset="0"/>
            </a:endParaRPr>
          </a:p>
        </p:txBody>
      </p:sp>
      <p:sp>
        <p:nvSpPr>
          <p:cNvPr id="84" name="Google Shape;1166;p42"/>
          <p:cNvSpPr txBox="1">
            <a:spLocks noGrp="1"/>
          </p:cNvSpPr>
          <p:nvPr>
            <p:ph type="ctrTitle"/>
          </p:nvPr>
        </p:nvSpPr>
        <p:spPr>
          <a:xfrm>
            <a:off x="6731907" y="61902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Proxima Nova" panose="020B0604020202020204" charset="0"/>
                <a:cs typeface="Proxima Nova" panose="020B0604020202020204" charset="0"/>
              </a:rPr>
              <a:t>Conclusion</a:t>
            </a:r>
            <a:endParaRPr dirty="0">
              <a:latin typeface="Proxima Nova" panose="020B0604020202020204" charset="0"/>
              <a:cs typeface="Proxima Nova" panose="020B0604020202020204" charset="0"/>
            </a:endParaRPr>
          </a:p>
        </p:txBody>
      </p:sp>
      <p:sp>
        <p:nvSpPr>
          <p:cNvPr id="89" name="Google Shape;1166;p42"/>
          <p:cNvSpPr txBox="1">
            <a:spLocks noGrp="1"/>
          </p:cNvSpPr>
          <p:nvPr>
            <p:ph type="ctrTitle"/>
          </p:nvPr>
        </p:nvSpPr>
        <p:spPr>
          <a:xfrm>
            <a:off x="3493002" y="1612714"/>
            <a:ext cx="2147883" cy="4239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Proxima Nova" panose="020B0604020202020204" charset="0"/>
                <a:cs typeface="Proxima Nova" panose="020B0604020202020204" charset="0"/>
              </a:rPr>
              <a:t>Objectifs</a:t>
            </a:r>
            <a:r>
              <a:rPr lang="fr-FR" dirty="0">
                <a:latin typeface="Proxima Nova" panose="020B0604020202020204" charset="0"/>
                <a:cs typeface="Proxima Nova" panose="020B0604020202020204" charset="0"/>
              </a:rPr>
              <a:t> et Résultats</a:t>
            </a:r>
            <a:endParaRPr dirty="0">
              <a:latin typeface="Proxima Nova" panose="020B0604020202020204" charset="0"/>
              <a:cs typeface="Proxima Nova" panose="020B0604020202020204" charset="0"/>
            </a:endParaRPr>
          </a:p>
        </p:txBody>
      </p:sp>
      <p:sp>
        <p:nvSpPr>
          <p:cNvPr id="90" name="Google Shape;1166;p42"/>
          <p:cNvSpPr txBox="1">
            <a:spLocks noGrp="1"/>
          </p:cNvSpPr>
          <p:nvPr>
            <p:ph type="ctrTitle"/>
          </p:nvPr>
        </p:nvSpPr>
        <p:spPr>
          <a:xfrm>
            <a:off x="3172402" y="2968325"/>
            <a:ext cx="2865946" cy="4239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Proxima Nova" panose="020B0604020202020204" charset="0"/>
                <a:cs typeface="Proxima Nova" panose="020B0604020202020204" charset="0"/>
              </a:rPr>
              <a:t>Etude et critique de l’existant</a:t>
            </a:r>
            <a:endParaRPr dirty="0">
              <a:latin typeface="Proxima Nova" panose="020B0604020202020204" charset="0"/>
              <a:cs typeface="Proxima Nova" panose="020B0604020202020204" charset="0"/>
            </a:endParaRPr>
          </a:p>
        </p:txBody>
      </p:sp>
      <p:sp>
        <p:nvSpPr>
          <p:cNvPr id="92" name="Google Shape;1177;p42"/>
          <p:cNvSpPr/>
          <p:nvPr/>
        </p:nvSpPr>
        <p:spPr>
          <a:xfrm>
            <a:off x="4359192" y="3966776"/>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800" dirty="0">
                <a:solidFill>
                  <a:schemeClr val="bg2"/>
                </a:solidFill>
                <a:latin typeface="Arial Black" panose="020B0A04020102020204" pitchFamily="34" charset="0"/>
              </a:rPr>
              <a:t>5</a:t>
            </a:r>
            <a:endParaRPr sz="2800" dirty="0">
              <a:solidFill>
                <a:schemeClr val="bg2"/>
              </a:solidFill>
              <a:latin typeface="Arial Black" panose="020B0A04020102020204" pitchFamily="34" charset="0"/>
            </a:endParaRPr>
          </a:p>
        </p:txBody>
      </p:sp>
      <p:sp>
        <p:nvSpPr>
          <p:cNvPr id="94" name="Google Shape;1178;p42"/>
          <p:cNvSpPr/>
          <p:nvPr/>
        </p:nvSpPr>
        <p:spPr>
          <a:xfrm>
            <a:off x="7180987" y="3339971"/>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800" dirty="0">
                <a:solidFill>
                  <a:schemeClr val="bg2"/>
                </a:solidFill>
                <a:latin typeface="Arial Black" panose="020B0A04020102020204" pitchFamily="34" charset="0"/>
              </a:rPr>
              <a:t>6</a:t>
            </a:r>
            <a:endParaRPr sz="2800" dirty="0">
              <a:solidFill>
                <a:schemeClr val="bg2"/>
              </a:solidFill>
              <a:latin typeface="Arial Black" panose="020B0A04020102020204" pitchFamily="34" charset="0"/>
            </a:endParaRPr>
          </a:p>
        </p:txBody>
      </p:sp>
      <p:sp>
        <p:nvSpPr>
          <p:cNvPr id="97" name="Google Shape;1166;p42"/>
          <p:cNvSpPr txBox="1">
            <a:spLocks noGrp="1"/>
          </p:cNvSpPr>
          <p:nvPr>
            <p:ph type="ctrTitle"/>
          </p:nvPr>
        </p:nvSpPr>
        <p:spPr>
          <a:xfrm>
            <a:off x="3518017" y="4413505"/>
            <a:ext cx="2097851" cy="6385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Proxima Nova" panose="020B0604020202020204" charset="0"/>
                <a:cs typeface="Proxima Nova" panose="020B0604020202020204" charset="0"/>
              </a:rPr>
              <a:t>Proposition et choix de solutions</a:t>
            </a:r>
            <a:endParaRPr dirty="0">
              <a:latin typeface="Proxima Nova" panose="020B0604020202020204" charset="0"/>
              <a:cs typeface="Proxima Nova" panose="020B0604020202020204" charset="0"/>
            </a:endParaRPr>
          </a:p>
        </p:txBody>
      </p:sp>
      <p:sp>
        <p:nvSpPr>
          <p:cNvPr id="98" name="Google Shape;1166;p42"/>
          <p:cNvSpPr txBox="1">
            <a:spLocks noGrp="1"/>
          </p:cNvSpPr>
          <p:nvPr>
            <p:ph type="ctrTitle"/>
          </p:nvPr>
        </p:nvSpPr>
        <p:spPr>
          <a:xfrm>
            <a:off x="6071260" y="3853645"/>
            <a:ext cx="2634953" cy="4239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Proxima Nova" panose="020B0604020202020204" charset="0"/>
                <a:cs typeface="Proxima Nova" panose="020B0604020202020204" charset="0"/>
              </a:rPr>
              <a:t>Analyse et mise en oeuvre</a:t>
            </a:r>
            <a:endParaRPr dirty="0">
              <a:latin typeface="Proxima Nova" panose="020B0604020202020204" charset="0"/>
              <a:cs typeface="Proxima Nova" panose="020B0604020202020204" charset="0"/>
            </a:endParaRPr>
          </a:p>
        </p:txBody>
      </p:sp>
      <p:sp>
        <p:nvSpPr>
          <p:cNvPr id="99" name="Google Shape;1166;p42"/>
          <p:cNvSpPr txBox="1">
            <a:spLocks noGrp="1"/>
          </p:cNvSpPr>
          <p:nvPr>
            <p:ph type="ctrTitle"/>
          </p:nvPr>
        </p:nvSpPr>
        <p:spPr>
          <a:xfrm>
            <a:off x="6448087" y="2283032"/>
            <a:ext cx="1881300" cy="4239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Proxima Nova" panose="020B0604020202020204" charset="0"/>
                <a:cs typeface="Proxima Nova" panose="020B0604020202020204" charset="0"/>
              </a:rPr>
              <a:t>Démonstration</a:t>
            </a:r>
            <a:endParaRPr dirty="0">
              <a:latin typeface="Proxima Nova" panose="020B0604020202020204" charset="0"/>
              <a:cs typeface="Proxima Nova" panose="020B0604020202020204" charset="0"/>
            </a:endParaRPr>
          </a:p>
        </p:txBody>
      </p:sp>
      <p:sp>
        <p:nvSpPr>
          <p:cNvPr id="21" name="Google Shape;483;p27"/>
          <p:cNvSpPr/>
          <p:nvPr/>
        </p:nvSpPr>
        <p:spPr>
          <a:xfrm>
            <a:off x="8782555" y="4808774"/>
            <a:ext cx="236193" cy="236193"/>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2"/>
                </a:solidFill>
                <a:latin typeface="Proxima Nova" panose="020B0604020202020204" charset="0"/>
              </a:rPr>
              <a:t>2</a:t>
            </a:r>
            <a:endParaRPr dirty="0">
              <a:solidFill>
                <a:schemeClr val="bg2"/>
              </a:solidFill>
              <a:latin typeface="Proxima Nova"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6"/>
                                        </p:tgtEl>
                                        <p:attrNameLst>
                                          <p:attrName>style.visibility</p:attrName>
                                        </p:attrNameLst>
                                      </p:cBhvr>
                                      <p:to>
                                        <p:strVal val="visible"/>
                                      </p:to>
                                    </p:set>
                                    <p:animEffect transition="in" filter="fade">
                                      <p:cBhvr>
                                        <p:cTn id="7" dur="500"/>
                                        <p:tgtEl>
                                          <p:spTgt spid="11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7"/>
                                        </p:tgtEl>
                                        <p:attrNameLst>
                                          <p:attrName>style.visibility</p:attrName>
                                        </p:attrNameLst>
                                      </p:cBhvr>
                                      <p:to>
                                        <p:strVal val="visible"/>
                                      </p:to>
                                    </p:set>
                                    <p:animEffect transition="in" filter="fade">
                                      <p:cBhvr>
                                        <p:cTn id="12" dur="500"/>
                                        <p:tgtEl>
                                          <p:spTgt spid="117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500"/>
                                        <p:tgtEl>
                                          <p:spTgt spid="7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81"/>
                                        </p:tgtEl>
                                        <p:attrNameLst>
                                          <p:attrName>style.visibility</p:attrName>
                                        </p:attrNameLst>
                                      </p:cBhvr>
                                      <p:to>
                                        <p:strVal val="visible"/>
                                      </p:to>
                                    </p:set>
                                    <p:animEffect transition="in" filter="fade">
                                      <p:cBhvr>
                                        <p:cTn id="28" dur="500"/>
                                        <p:tgtEl>
                                          <p:spTgt spid="118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78"/>
                                        </p:tgtEl>
                                        <p:attrNameLst>
                                          <p:attrName>style.visibility</p:attrName>
                                        </p:attrNameLst>
                                      </p:cBhvr>
                                      <p:to>
                                        <p:strVal val="visible"/>
                                      </p:to>
                                    </p:set>
                                    <p:animEffect transition="in" filter="fade">
                                      <p:cBhvr>
                                        <p:cTn id="36" dur="500"/>
                                        <p:tgtEl>
                                          <p:spTgt spid="117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fade">
                                      <p:cBhvr>
                                        <p:cTn id="39" dur="500"/>
                                        <p:tgtEl>
                                          <p:spTgt spid="9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2"/>
                                        </p:tgtEl>
                                        <p:attrNameLst>
                                          <p:attrName>style.visibility</p:attrName>
                                        </p:attrNameLst>
                                      </p:cBhvr>
                                      <p:to>
                                        <p:strVal val="visible"/>
                                      </p:to>
                                    </p:set>
                                    <p:animEffect transition="in" filter="fade">
                                      <p:cBhvr>
                                        <p:cTn id="44" dur="500"/>
                                        <p:tgtEl>
                                          <p:spTgt spid="9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7"/>
                                        </p:tgtEl>
                                        <p:attrNameLst>
                                          <p:attrName>style.visibility</p:attrName>
                                        </p:attrNameLst>
                                      </p:cBhvr>
                                      <p:to>
                                        <p:strVal val="visible"/>
                                      </p:to>
                                    </p:set>
                                    <p:animEffect transition="in" filter="fade">
                                      <p:cBhvr>
                                        <p:cTn id="47" dur="500"/>
                                        <p:tgtEl>
                                          <p:spTgt spid="9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fade">
                                      <p:cBhvr>
                                        <p:cTn id="52" dur="500"/>
                                        <p:tgtEl>
                                          <p:spTgt spid="9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79"/>
                                        </p:tgtEl>
                                        <p:attrNameLst>
                                          <p:attrName>style.visibility</p:attrName>
                                        </p:attrNameLst>
                                      </p:cBhvr>
                                      <p:to>
                                        <p:strVal val="visible"/>
                                      </p:to>
                                    </p:set>
                                    <p:animEffect transition="in" filter="fade">
                                      <p:cBhvr>
                                        <p:cTn id="60" dur="500"/>
                                        <p:tgtEl>
                                          <p:spTgt spid="117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9"/>
                                        </p:tgtEl>
                                        <p:attrNameLst>
                                          <p:attrName>style.visibility</p:attrName>
                                        </p:attrNameLst>
                                      </p:cBhvr>
                                      <p:to>
                                        <p:strVal val="visible"/>
                                      </p:to>
                                    </p:set>
                                    <p:animEffect transition="in" filter="fade">
                                      <p:cBhvr>
                                        <p:cTn id="63" dur="500"/>
                                        <p:tgtEl>
                                          <p:spTgt spid="9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4"/>
                                        </p:tgtEl>
                                        <p:attrNameLst>
                                          <p:attrName>style.visibility</p:attrName>
                                        </p:attrNameLst>
                                      </p:cBhvr>
                                      <p:to>
                                        <p:strVal val="visible"/>
                                      </p:to>
                                    </p:set>
                                    <p:animEffect transition="in" filter="fade">
                                      <p:cBhvr>
                                        <p:cTn id="6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6" grpId="0"/>
      <p:bldP spid="1177" grpId="0" animBg="1"/>
      <p:bldP spid="1178" grpId="0" animBg="1"/>
      <p:bldP spid="1179" grpId="0" animBg="1"/>
      <p:bldP spid="1181" grpId="0" animBg="1"/>
      <p:bldP spid="75" grpId="0"/>
      <p:bldP spid="77" grpId="0" animBg="1"/>
      <p:bldP spid="78" grpId="0"/>
      <p:bldP spid="84" grpId="0"/>
      <p:bldP spid="89" grpId="0"/>
      <p:bldP spid="90" grpId="0"/>
      <p:bldP spid="92" grpId="0" animBg="1"/>
      <p:bldP spid="94" grpId="0" animBg="1"/>
      <p:bldP spid="97" grpId="0"/>
      <p:bldP spid="98" grpId="0"/>
      <p:bldP spid="9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2133600" y="1798320"/>
            <a:ext cx="4853940" cy="10809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latin typeface="Proxima Nova" panose="020B0604020202020204" charset="0"/>
                <a:cs typeface="Proxima Nova" panose="020B0604020202020204" charset="0"/>
              </a:rPr>
              <a:t>INTRODUCTION</a:t>
            </a:r>
            <a:endParaRPr sz="4800" b="1" dirty="0">
              <a:latin typeface="Proxima Nova" panose="020B0604020202020204" charset="0"/>
              <a:cs typeface="Proxima Nova" panose="020B0604020202020204" charset="0"/>
            </a:endParaRPr>
          </a:p>
        </p:txBody>
      </p:sp>
      <p:sp>
        <p:nvSpPr>
          <p:cNvPr id="3" name="Google Shape;483;p27"/>
          <p:cNvSpPr/>
          <p:nvPr/>
        </p:nvSpPr>
        <p:spPr>
          <a:xfrm>
            <a:off x="8782555" y="4808774"/>
            <a:ext cx="236193" cy="236193"/>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2"/>
                </a:solidFill>
                <a:latin typeface="Proxima Nova" panose="020B0604020202020204" charset="0"/>
              </a:rPr>
              <a:t>3</a:t>
            </a:r>
            <a:endParaRPr dirty="0">
              <a:solidFill>
                <a:schemeClr val="bg2"/>
              </a:solidFill>
              <a:latin typeface="Proxima Nova" panose="020B0604020202020204" charset="0"/>
            </a:endParaRPr>
          </a:p>
        </p:txBody>
      </p:sp>
    </p:spTree>
    <p:extLst>
      <p:ext uri="{BB962C8B-B14F-4D97-AF65-F5344CB8AC3E}">
        <p14:creationId xmlns:p14="http://schemas.microsoft.com/office/powerpoint/2010/main" val="33834302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175260" y="-491586"/>
            <a:ext cx="4853940" cy="10809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chemeClr val="tx2"/>
                </a:solidFill>
                <a:latin typeface="Proxima Nova" panose="020B0604020202020204" charset="0"/>
                <a:cs typeface="Proxima Nova" panose="020B0604020202020204" charset="0"/>
              </a:rPr>
              <a:t>PRESENTATION DU THEME</a:t>
            </a:r>
            <a:endParaRPr sz="2400" b="1" dirty="0">
              <a:solidFill>
                <a:schemeClr val="tx2"/>
              </a:solidFill>
              <a:latin typeface="Proxima Nova" panose="020B0604020202020204" charset="0"/>
              <a:cs typeface="Proxima Nova" panose="020B0604020202020204"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03" y="1069441"/>
            <a:ext cx="2343150" cy="2343150"/>
          </a:xfrm>
          <a:prstGeom prst="rect">
            <a:avLst/>
          </a:prstGeom>
        </p:spPr>
      </p:pic>
      <p:cxnSp>
        <p:nvCxnSpPr>
          <p:cNvPr id="6" name="Google Shape;1183;p42"/>
          <p:cNvCxnSpPr/>
          <p:nvPr/>
        </p:nvCxnSpPr>
        <p:spPr>
          <a:xfrm>
            <a:off x="2410136" y="2145556"/>
            <a:ext cx="996391" cy="789694"/>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7" name="Google Shape;1184;p42"/>
          <p:cNvCxnSpPr/>
          <p:nvPr/>
        </p:nvCxnSpPr>
        <p:spPr>
          <a:xfrm flipV="1">
            <a:off x="5252222" y="1026976"/>
            <a:ext cx="1232398" cy="975370"/>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10" name="Google Shape;1184;p42"/>
          <p:cNvCxnSpPr/>
          <p:nvPr/>
        </p:nvCxnSpPr>
        <p:spPr>
          <a:xfrm rot="16200000" flipH="1">
            <a:off x="5306184" y="3042283"/>
            <a:ext cx="1026391" cy="812327"/>
          </a:xfrm>
          <a:prstGeom prst="bentConnector3">
            <a:avLst>
              <a:gd name="adj1" fmla="val 50000"/>
            </a:avLst>
          </a:prstGeom>
          <a:noFill/>
          <a:ln w="9525" cap="flat" cmpd="sng">
            <a:solidFill>
              <a:schemeClr val="lt2"/>
            </a:solidFill>
            <a:prstDash val="solid"/>
            <a:round/>
            <a:headEnd type="none" w="med" len="med"/>
            <a:tailEnd type="none" w="med" len="med"/>
          </a:ln>
        </p:spPr>
      </p:cxnSp>
      <p:sp>
        <p:nvSpPr>
          <p:cNvPr id="15" name="Google Shape;1013;p35"/>
          <p:cNvSpPr/>
          <p:nvPr/>
        </p:nvSpPr>
        <p:spPr>
          <a:xfrm>
            <a:off x="6430309" y="546926"/>
            <a:ext cx="1226820" cy="1226820"/>
          </a:xfrm>
          <a:prstGeom prst="blockArc">
            <a:avLst>
              <a:gd name="adj1" fmla="val 5981036"/>
              <a:gd name="adj2" fmla="val 1956664"/>
              <a:gd name="adj3" fmla="val 517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14;p35"/>
          <p:cNvSpPr/>
          <p:nvPr/>
        </p:nvSpPr>
        <p:spPr>
          <a:xfrm>
            <a:off x="6510433" y="642290"/>
            <a:ext cx="1066571" cy="1066571"/>
          </a:xfrm>
          <a:prstGeom prst="blockArc">
            <a:avLst>
              <a:gd name="adj1" fmla="val 10800000"/>
              <a:gd name="adj2" fmla="val 1840440"/>
              <a:gd name="adj3" fmla="val 598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1;p35"/>
          <p:cNvSpPr/>
          <p:nvPr/>
        </p:nvSpPr>
        <p:spPr>
          <a:xfrm>
            <a:off x="6564744" y="721360"/>
            <a:ext cx="938507" cy="903024"/>
          </a:xfrm>
          <a:custGeom>
            <a:avLst/>
            <a:gdLst/>
            <a:ahLst/>
            <a:cxnLst/>
            <a:rect l="l" t="t" r="r" b="b"/>
            <a:pathLst>
              <a:path w="36632" h="35247" extrusionOk="0">
                <a:moveTo>
                  <a:pt x="19015" y="2182"/>
                </a:moveTo>
                <a:cubicBezTo>
                  <a:pt x="27533" y="2194"/>
                  <a:pt x="34439" y="9100"/>
                  <a:pt x="34451" y="17630"/>
                </a:cubicBezTo>
                <a:cubicBezTo>
                  <a:pt x="34451" y="23868"/>
                  <a:pt x="30684" y="29500"/>
                  <a:pt x="24913" y="31882"/>
                </a:cubicBezTo>
                <a:cubicBezTo>
                  <a:pt x="23004" y="32675"/>
                  <a:pt x="21000" y="33060"/>
                  <a:pt x="19011" y="33060"/>
                </a:cubicBezTo>
                <a:cubicBezTo>
                  <a:pt x="14997" y="33060"/>
                  <a:pt x="11048" y="31492"/>
                  <a:pt x="8090" y="28543"/>
                </a:cubicBezTo>
                <a:cubicBezTo>
                  <a:pt x="3680" y="24132"/>
                  <a:pt x="2357" y="17492"/>
                  <a:pt x="4751" y="11721"/>
                </a:cubicBezTo>
                <a:cubicBezTo>
                  <a:pt x="7133" y="5949"/>
                  <a:pt x="12765" y="2194"/>
                  <a:pt x="19015" y="2194"/>
                </a:cubicBezTo>
                <a:lnTo>
                  <a:pt x="19015" y="2182"/>
                </a:lnTo>
                <a:close/>
                <a:moveTo>
                  <a:pt x="19027" y="1"/>
                </a:moveTo>
                <a:cubicBezTo>
                  <a:pt x="14437" y="1"/>
                  <a:pt x="9927" y="1794"/>
                  <a:pt x="6553" y="5168"/>
                </a:cubicBezTo>
                <a:cubicBezTo>
                  <a:pt x="1513" y="10209"/>
                  <a:pt x="1" y="17782"/>
                  <a:pt x="2735" y="24372"/>
                </a:cubicBezTo>
                <a:cubicBezTo>
                  <a:pt x="5457" y="30950"/>
                  <a:pt x="11883" y="35246"/>
                  <a:pt x="19015" y="35246"/>
                </a:cubicBezTo>
                <a:cubicBezTo>
                  <a:pt x="28743" y="35234"/>
                  <a:pt x="36619" y="27358"/>
                  <a:pt x="36631" y="17630"/>
                </a:cubicBezTo>
                <a:cubicBezTo>
                  <a:pt x="36631" y="10498"/>
                  <a:pt x="32334" y="4072"/>
                  <a:pt x="25757" y="1338"/>
                </a:cubicBezTo>
                <a:cubicBezTo>
                  <a:pt x="23578" y="438"/>
                  <a:pt x="21293" y="1"/>
                  <a:pt x="1902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Google Shape;700;p33" title="Gráfico">
            <a:hlinkClick r:id="rId4"/>
          </p:cNvPr>
          <p:cNvPicPr preferRelativeResize="0"/>
          <p:nvPr/>
        </p:nvPicPr>
        <p:blipFill rotWithShape="1">
          <a:blip r:embed="rId5">
            <a:alphaModFix/>
          </a:blip>
          <a:srcRect r="14850"/>
          <a:stretch/>
        </p:blipFill>
        <p:spPr>
          <a:xfrm>
            <a:off x="975236" y="1624384"/>
            <a:ext cx="1434900" cy="1062560"/>
          </a:xfrm>
          <a:prstGeom prst="rect">
            <a:avLst/>
          </a:prstGeom>
          <a:noFill/>
          <a:ln>
            <a:noFill/>
          </a:ln>
        </p:spPr>
      </p:pic>
      <p:sp>
        <p:nvSpPr>
          <p:cNvPr id="19" name="Google Shape;1022;p35"/>
          <p:cNvSpPr/>
          <p:nvPr/>
        </p:nvSpPr>
        <p:spPr>
          <a:xfrm>
            <a:off x="5729119" y="4086100"/>
            <a:ext cx="102143" cy="10214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23;p35"/>
          <p:cNvSpPr/>
          <p:nvPr/>
        </p:nvSpPr>
        <p:spPr>
          <a:xfrm>
            <a:off x="6041294" y="4086100"/>
            <a:ext cx="102143" cy="10214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24;p35"/>
          <p:cNvSpPr/>
          <p:nvPr/>
        </p:nvSpPr>
        <p:spPr>
          <a:xfrm>
            <a:off x="6353469" y="4086100"/>
            <a:ext cx="102143" cy="10214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25;p35"/>
          <p:cNvSpPr/>
          <p:nvPr/>
        </p:nvSpPr>
        <p:spPr>
          <a:xfrm>
            <a:off x="6665644" y="4086100"/>
            <a:ext cx="102143" cy="10214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29;p35"/>
          <p:cNvSpPr/>
          <p:nvPr/>
        </p:nvSpPr>
        <p:spPr>
          <a:xfrm>
            <a:off x="5729119" y="4375975"/>
            <a:ext cx="102143" cy="10214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30;p35"/>
          <p:cNvSpPr/>
          <p:nvPr/>
        </p:nvSpPr>
        <p:spPr>
          <a:xfrm>
            <a:off x="6041294" y="4375975"/>
            <a:ext cx="102143" cy="10214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31;p35"/>
          <p:cNvSpPr/>
          <p:nvPr/>
        </p:nvSpPr>
        <p:spPr>
          <a:xfrm>
            <a:off x="6353469" y="4375975"/>
            <a:ext cx="102143" cy="10214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32;p35"/>
          <p:cNvSpPr/>
          <p:nvPr/>
        </p:nvSpPr>
        <p:spPr>
          <a:xfrm>
            <a:off x="6665644" y="4375975"/>
            <a:ext cx="102143" cy="10214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7;p28"/>
          <p:cNvSpPr txBox="1">
            <a:spLocks/>
          </p:cNvSpPr>
          <p:nvPr/>
        </p:nvSpPr>
        <p:spPr>
          <a:xfrm>
            <a:off x="3610762" y="3464519"/>
            <a:ext cx="2118357" cy="50658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fr-FR" sz="2400" b="1" dirty="0">
                <a:solidFill>
                  <a:schemeClr val="bg1"/>
                </a:solidFill>
                <a:latin typeface="Proxima Nova" panose="020B0604020202020204" charset="0"/>
                <a:cs typeface="Proxima Nova" panose="020B0604020202020204" charset="0"/>
              </a:rPr>
              <a:t>TARZAN BI</a:t>
            </a:r>
          </a:p>
        </p:txBody>
      </p:sp>
      <p:sp>
        <p:nvSpPr>
          <p:cNvPr id="23" name="Google Shape;483;p27"/>
          <p:cNvSpPr/>
          <p:nvPr/>
        </p:nvSpPr>
        <p:spPr>
          <a:xfrm>
            <a:off x="8782555" y="4808774"/>
            <a:ext cx="236193" cy="236193"/>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2"/>
                </a:solidFill>
                <a:latin typeface="Proxima Nova" panose="020B0604020202020204" charset="0"/>
              </a:rPr>
              <a:t>4</a:t>
            </a:r>
            <a:endParaRPr dirty="0">
              <a:solidFill>
                <a:schemeClr val="bg2"/>
              </a:solidFill>
              <a:latin typeface="Proxima Nova" panose="020B0604020202020204" charset="0"/>
            </a:endParaRPr>
          </a:p>
        </p:txBody>
      </p:sp>
    </p:spTree>
    <p:extLst>
      <p:ext uri="{BB962C8B-B14F-4D97-AF65-F5344CB8AC3E}">
        <p14:creationId xmlns:p14="http://schemas.microsoft.com/office/powerpoint/2010/main" val="34786261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 calcmode="lin" valueType="num">
                                      <p:cBhvr additive="base">
                                        <p:cTn id="67" dur="500" fill="hold"/>
                                        <p:tgtEl>
                                          <p:spTgt spid="48"/>
                                        </p:tgtEl>
                                        <p:attrNameLst>
                                          <p:attrName>ppt_x</p:attrName>
                                        </p:attrNameLst>
                                      </p:cBhvr>
                                      <p:tavLst>
                                        <p:tav tm="0">
                                          <p:val>
                                            <p:strVal val="#ppt_x"/>
                                          </p:val>
                                        </p:tav>
                                        <p:tav tm="100000">
                                          <p:val>
                                            <p:strVal val="#ppt_x"/>
                                          </p:val>
                                        </p:tav>
                                      </p:tavLst>
                                    </p:anim>
                                    <p:anim calcmode="lin" valueType="num">
                                      <p:cBhvr additive="base">
                                        <p:cTn id="68" dur="500" fill="hold"/>
                                        <p:tgtEl>
                                          <p:spTgt spid="4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500" fill="hold"/>
                                        <p:tgtEl>
                                          <p:spTgt spid="16"/>
                                        </p:tgtEl>
                                        <p:attrNameLst>
                                          <p:attrName>ppt_x</p:attrName>
                                        </p:attrNameLst>
                                      </p:cBhvr>
                                      <p:tavLst>
                                        <p:tav tm="0">
                                          <p:val>
                                            <p:strVal val="#ppt_x"/>
                                          </p:val>
                                        </p:tav>
                                        <p:tav tm="100000">
                                          <p:val>
                                            <p:strVal val="#ppt_x"/>
                                          </p:val>
                                        </p:tav>
                                      </p:tavLst>
                                    </p:anim>
                                    <p:anim calcmode="lin" valueType="num">
                                      <p:cBhvr additive="base">
                                        <p:cTn id="7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20" grpId="0" animBg="1"/>
      <p:bldP spid="21" grpId="0" animBg="1"/>
      <p:bldP spid="22" grpId="0" animBg="1"/>
      <p:bldP spid="26" grpId="0" animBg="1"/>
      <p:bldP spid="27" grpId="0" animBg="1"/>
      <p:bldP spid="28" grpId="0" animBg="1"/>
      <p:bldP spid="29" grpId="0" animBg="1"/>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3" name="Google Shape;507;p28"/>
          <p:cNvSpPr txBox="1">
            <a:spLocks/>
          </p:cNvSpPr>
          <p:nvPr/>
        </p:nvSpPr>
        <p:spPr>
          <a:xfrm>
            <a:off x="133260" y="152400"/>
            <a:ext cx="2910840" cy="5398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pPr algn="l"/>
            <a:r>
              <a:rPr lang="fr-FR" b="1" dirty="0">
                <a:solidFill>
                  <a:schemeClr val="tx2"/>
                </a:solidFill>
                <a:latin typeface="Proxima Nova" panose="020B0604020202020204" charset="0"/>
                <a:cs typeface="Proxima Nova" panose="020B0604020202020204" charset="0"/>
              </a:rPr>
              <a:t>PROBLEMATIQUE</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023" y="692295"/>
            <a:ext cx="2425845" cy="2425845"/>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550" y="291928"/>
            <a:ext cx="2585865" cy="2585865"/>
          </a:xfrm>
          <a:prstGeom prst="rect">
            <a:avLst/>
          </a:prstGeom>
        </p:spPr>
      </p:pic>
      <p:sp>
        <p:nvSpPr>
          <p:cNvPr id="9" name="Rectangle 8"/>
          <p:cNvSpPr/>
          <p:nvPr/>
        </p:nvSpPr>
        <p:spPr>
          <a:xfrm>
            <a:off x="-34380" y="2912962"/>
            <a:ext cx="4572000" cy="887231"/>
          </a:xfrm>
          <a:prstGeom prst="rect">
            <a:avLst/>
          </a:prstGeom>
        </p:spPr>
        <p:txBody>
          <a:bodyPr>
            <a:spAutoFit/>
          </a:bodyPr>
          <a:lstStyle/>
          <a:p>
            <a:pPr algn="ctr">
              <a:lnSpc>
                <a:spcPct val="150000"/>
              </a:lnSpc>
              <a:buClr>
                <a:schemeClr val="accent1">
                  <a:lumMod val="75000"/>
                </a:schemeClr>
              </a:buClr>
            </a:pPr>
            <a:r>
              <a:rPr lang="fr-FR" sz="1800" dirty="0">
                <a:solidFill>
                  <a:schemeClr val="bg1"/>
                </a:solidFill>
                <a:latin typeface="Proxima Nova" panose="020B0604020202020204" charset="0"/>
                <a:cs typeface="Proxima Nova" panose="020B0604020202020204" charset="0"/>
              </a:rPr>
              <a:t>Comment prévoir le pouvoir d’achat des clients selon leur emplacement?</a:t>
            </a:r>
          </a:p>
        </p:txBody>
      </p:sp>
      <p:sp>
        <p:nvSpPr>
          <p:cNvPr id="10" name="Rectangle 9"/>
          <p:cNvSpPr/>
          <p:nvPr/>
        </p:nvSpPr>
        <p:spPr>
          <a:xfrm>
            <a:off x="4869180" y="2912962"/>
            <a:ext cx="4572000" cy="1302729"/>
          </a:xfrm>
          <a:prstGeom prst="rect">
            <a:avLst/>
          </a:prstGeom>
        </p:spPr>
        <p:txBody>
          <a:bodyPr>
            <a:spAutoFit/>
          </a:bodyPr>
          <a:lstStyle/>
          <a:p>
            <a:pPr algn="ctr">
              <a:lnSpc>
                <a:spcPct val="150000"/>
              </a:lnSpc>
              <a:buClr>
                <a:schemeClr val="accent1">
                  <a:lumMod val="75000"/>
                </a:schemeClr>
              </a:buClr>
            </a:pPr>
            <a:r>
              <a:rPr lang="fr-FR" sz="1800" dirty="0">
                <a:solidFill>
                  <a:schemeClr val="bg1"/>
                </a:solidFill>
                <a:latin typeface="Proxima Nova" panose="020B0604020202020204" charset="0"/>
                <a:cs typeface="Proxima Nova" panose="020B0604020202020204" charset="0"/>
              </a:rPr>
              <a:t>Comment déterminer le produit à promouvoir selon les habitudes de l’utilisateur?</a:t>
            </a:r>
          </a:p>
        </p:txBody>
      </p:sp>
      <p:sp>
        <p:nvSpPr>
          <p:cNvPr id="7" name="Google Shape;483;p27"/>
          <p:cNvSpPr/>
          <p:nvPr/>
        </p:nvSpPr>
        <p:spPr>
          <a:xfrm>
            <a:off x="8782555" y="4808774"/>
            <a:ext cx="236193" cy="236193"/>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2"/>
                </a:solidFill>
                <a:latin typeface="Proxima Nova" panose="020B0604020202020204" charset="0"/>
              </a:rPr>
              <a:t>5</a:t>
            </a:r>
            <a:endParaRPr dirty="0">
              <a:solidFill>
                <a:schemeClr val="bg2"/>
              </a:solidFill>
              <a:latin typeface="Proxima Nova" panose="020B0604020202020204" charset="0"/>
            </a:endParaRPr>
          </a:p>
        </p:txBody>
      </p:sp>
    </p:spTree>
    <p:extLst>
      <p:ext uri="{BB962C8B-B14F-4D97-AF65-F5344CB8AC3E}">
        <p14:creationId xmlns:p14="http://schemas.microsoft.com/office/powerpoint/2010/main" val="24660139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7;p28"/>
          <p:cNvSpPr txBox="1">
            <a:spLocks/>
          </p:cNvSpPr>
          <p:nvPr/>
        </p:nvSpPr>
        <p:spPr>
          <a:xfrm>
            <a:off x="179926" y="137160"/>
            <a:ext cx="2910840" cy="5398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pPr algn="l"/>
            <a:r>
              <a:rPr lang="fr-FR" b="1" dirty="0">
                <a:solidFill>
                  <a:schemeClr val="tx2"/>
                </a:solidFill>
                <a:latin typeface="Proxima Nova" panose="020B0604020202020204" charset="0"/>
                <a:cs typeface="Proxima Nova" panose="020B0604020202020204" charset="0"/>
              </a:rPr>
              <a:t>OBJECTIFS</a:t>
            </a:r>
            <a:r>
              <a:rPr lang="fr-FR" sz="1800" dirty="0">
                <a:solidFill>
                  <a:schemeClr val="tx2"/>
                </a:solidFill>
                <a:latin typeface="+mj-lt"/>
                <a:cs typeface="Proxima Nova" panose="020B0604020202020204" charset="0"/>
              </a:rPr>
              <a:t>(1/2)</a:t>
            </a:r>
          </a:p>
        </p:txBody>
      </p:sp>
      <p:sp>
        <p:nvSpPr>
          <p:cNvPr id="16" name="Rectangle 15"/>
          <p:cNvSpPr/>
          <p:nvPr/>
        </p:nvSpPr>
        <p:spPr>
          <a:xfrm>
            <a:off x="372881" y="2056792"/>
            <a:ext cx="8034434" cy="923330"/>
          </a:xfrm>
          <a:prstGeom prst="rect">
            <a:avLst/>
          </a:prstGeom>
        </p:spPr>
        <p:txBody>
          <a:bodyPr wrap="square">
            <a:spAutoFit/>
          </a:bodyPr>
          <a:lstStyle/>
          <a:p>
            <a:r>
              <a:rPr lang="fr-FR" sz="1800" dirty="0">
                <a:solidFill>
                  <a:schemeClr val="bg1"/>
                </a:solidFill>
                <a:latin typeface="Proxima Nova" panose="020B0604020202020204" charset="0"/>
                <a:cs typeface="Proxima Nova" panose="020B0604020202020204" charset="0"/>
              </a:rPr>
              <a:t>L'objectif principal de ce système est de permettre à l'équipe de marketing de savoir quels produits promouvoir et à quel moment afin d'augmenter le chiffre d'affaires de la société. </a:t>
            </a:r>
          </a:p>
        </p:txBody>
      </p:sp>
      <p:sp>
        <p:nvSpPr>
          <p:cNvPr id="13" name="Google Shape;483;p27"/>
          <p:cNvSpPr/>
          <p:nvPr/>
        </p:nvSpPr>
        <p:spPr>
          <a:xfrm>
            <a:off x="8782555" y="4808774"/>
            <a:ext cx="236193" cy="236193"/>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2"/>
                </a:solidFill>
                <a:latin typeface="Proxima Nova" panose="020B0604020202020204" charset="0"/>
              </a:rPr>
              <a:t>6</a:t>
            </a:r>
            <a:endParaRPr dirty="0">
              <a:solidFill>
                <a:schemeClr val="bg2"/>
              </a:solidFill>
              <a:latin typeface="Proxima Nova"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83" name="Google Shape;483;p27"/>
          <p:cNvSpPr/>
          <p:nvPr/>
        </p:nvSpPr>
        <p:spPr>
          <a:xfrm>
            <a:off x="304827" y="1187565"/>
            <a:ext cx="213333" cy="21333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7;p28"/>
          <p:cNvSpPr txBox="1">
            <a:spLocks/>
          </p:cNvSpPr>
          <p:nvPr/>
        </p:nvSpPr>
        <p:spPr>
          <a:xfrm>
            <a:off x="190086" y="143491"/>
            <a:ext cx="2910840" cy="5398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pPr algn="l"/>
            <a:r>
              <a:rPr lang="fr-FR" b="1" dirty="0">
                <a:solidFill>
                  <a:schemeClr val="tx2"/>
                </a:solidFill>
                <a:latin typeface="Proxima Nova" panose="020B0604020202020204" charset="0"/>
                <a:cs typeface="Proxima Nova" panose="020B0604020202020204" charset="0"/>
              </a:rPr>
              <a:t>OBJECTIFS</a:t>
            </a:r>
            <a:r>
              <a:rPr lang="fr-FR" sz="1800" dirty="0">
                <a:solidFill>
                  <a:schemeClr val="tx2"/>
                </a:solidFill>
                <a:latin typeface="+mj-lt"/>
                <a:cs typeface="Proxima Nova" panose="020B0604020202020204" charset="0"/>
              </a:rPr>
              <a:t>(2/2)</a:t>
            </a:r>
            <a:endParaRPr lang="fr-FR" sz="1800" b="1" dirty="0">
              <a:solidFill>
                <a:schemeClr val="tx2"/>
              </a:solidFill>
              <a:latin typeface="Proxima Nova" panose="020B0604020202020204" charset="0"/>
              <a:cs typeface="Proxima Nova" panose="020B0604020202020204" charset="0"/>
            </a:endParaRPr>
          </a:p>
        </p:txBody>
      </p:sp>
      <p:sp>
        <p:nvSpPr>
          <p:cNvPr id="16" name="Rectangle 15"/>
          <p:cNvSpPr/>
          <p:nvPr/>
        </p:nvSpPr>
        <p:spPr>
          <a:xfrm>
            <a:off x="574049" y="961887"/>
            <a:ext cx="8034434" cy="646331"/>
          </a:xfrm>
          <a:prstGeom prst="rect">
            <a:avLst/>
          </a:prstGeom>
        </p:spPr>
        <p:txBody>
          <a:bodyPr wrap="square">
            <a:spAutoFit/>
          </a:bodyPr>
          <a:lstStyle/>
          <a:p>
            <a:r>
              <a:rPr lang="fr-FR" sz="1800" dirty="0">
                <a:solidFill>
                  <a:schemeClr val="bg1"/>
                </a:solidFill>
                <a:latin typeface="Proxima Nova" panose="020B0604020202020204" charset="0"/>
                <a:cs typeface="Proxima Nova" panose="020B0604020202020204" charset="0"/>
              </a:rPr>
              <a:t>Les habitudes des clients ainsi que les produits à leur proposer en fonction de ces habitudes ;</a:t>
            </a:r>
          </a:p>
        </p:txBody>
      </p:sp>
      <p:sp>
        <p:nvSpPr>
          <p:cNvPr id="50" name="Google Shape;483;p27"/>
          <p:cNvSpPr/>
          <p:nvPr/>
        </p:nvSpPr>
        <p:spPr>
          <a:xfrm>
            <a:off x="304826" y="2086725"/>
            <a:ext cx="213333" cy="21333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83;p27"/>
          <p:cNvSpPr/>
          <p:nvPr/>
        </p:nvSpPr>
        <p:spPr>
          <a:xfrm>
            <a:off x="304825" y="2985885"/>
            <a:ext cx="213333" cy="21333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3;p27"/>
          <p:cNvSpPr/>
          <p:nvPr/>
        </p:nvSpPr>
        <p:spPr>
          <a:xfrm>
            <a:off x="304825" y="4017614"/>
            <a:ext cx="213333" cy="21333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Rectangle 52"/>
          <p:cNvSpPr/>
          <p:nvPr/>
        </p:nvSpPr>
        <p:spPr>
          <a:xfrm>
            <a:off x="574049" y="1870225"/>
            <a:ext cx="8034434" cy="646331"/>
          </a:xfrm>
          <a:prstGeom prst="rect">
            <a:avLst/>
          </a:prstGeom>
        </p:spPr>
        <p:txBody>
          <a:bodyPr wrap="square">
            <a:spAutoFit/>
          </a:bodyPr>
          <a:lstStyle/>
          <a:p>
            <a:r>
              <a:rPr lang="fr-FR" sz="1800" dirty="0">
                <a:solidFill>
                  <a:schemeClr val="bg1"/>
                </a:solidFill>
                <a:latin typeface="Proxima Nova" panose="020B0604020202020204" charset="0"/>
                <a:cs typeface="Proxima Nova" panose="020B0604020202020204" charset="0"/>
              </a:rPr>
              <a:t>Les produits à promouvoir selon les tendances actuelles et selon la localisation;</a:t>
            </a:r>
          </a:p>
        </p:txBody>
      </p:sp>
      <p:sp>
        <p:nvSpPr>
          <p:cNvPr id="54" name="Rectangle 53"/>
          <p:cNvSpPr/>
          <p:nvPr/>
        </p:nvSpPr>
        <p:spPr>
          <a:xfrm>
            <a:off x="574049" y="2698081"/>
            <a:ext cx="8034434" cy="575607"/>
          </a:xfrm>
          <a:prstGeom prst="rect">
            <a:avLst/>
          </a:prstGeom>
        </p:spPr>
        <p:txBody>
          <a:bodyPr wrap="square">
            <a:spAutoFit/>
          </a:bodyPr>
          <a:lstStyle/>
          <a:p>
            <a:pPr>
              <a:lnSpc>
                <a:spcPct val="200000"/>
              </a:lnSpc>
            </a:pPr>
            <a:r>
              <a:rPr lang="fr-FR" sz="1800" dirty="0">
                <a:solidFill>
                  <a:schemeClr val="bg1"/>
                </a:solidFill>
                <a:latin typeface="Proxima Nova" panose="020B0604020202020204" charset="0"/>
                <a:cs typeface="Proxima Nova" panose="020B0604020202020204" charset="0"/>
              </a:rPr>
              <a:t>Les produits qui sont les plus recherchés par jour, mois ;</a:t>
            </a:r>
          </a:p>
        </p:txBody>
      </p:sp>
      <p:sp>
        <p:nvSpPr>
          <p:cNvPr id="55" name="Rectangle 54"/>
          <p:cNvSpPr/>
          <p:nvPr/>
        </p:nvSpPr>
        <p:spPr>
          <a:xfrm>
            <a:off x="518158" y="3729810"/>
            <a:ext cx="8034434" cy="575607"/>
          </a:xfrm>
          <a:prstGeom prst="rect">
            <a:avLst/>
          </a:prstGeom>
        </p:spPr>
        <p:txBody>
          <a:bodyPr wrap="square">
            <a:spAutoFit/>
          </a:bodyPr>
          <a:lstStyle/>
          <a:p>
            <a:pPr>
              <a:lnSpc>
                <a:spcPct val="200000"/>
              </a:lnSpc>
            </a:pPr>
            <a:r>
              <a:rPr lang="fr-FR" sz="1800" dirty="0">
                <a:solidFill>
                  <a:schemeClr val="bg1"/>
                </a:solidFill>
                <a:latin typeface="Proxima Nova" panose="020B0604020202020204" charset="0"/>
                <a:cs typeface="Proxima Nova" panose="020B0604020202020204" charset="0"/>
              </a:rPr>
              <a:t>Les produits à liquider ou à promouvoir afin d’éviter des pertes.</a:t>
            </a:r>
          </a:p>
        </p:txBody>
      </p:sp>
      <p:sp>
        <p:nvSpPr>
          <p:cNvPr id="13" name="Google Shape;483;p27"/>
          <p:cNvSpPr/>
          <p:nvPr/>
        </p:nvSpPr>
        <p:spPr>
          <a:xfrm>
            <a:off x="8782555" y="4808774"/>
            <a:ext cx="236193" cy="236193"/>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2"/>
                </a:solidFill>
                <a:latin typeface="Proxima Nova" panose="020B0604020202020204" charset="0"/>
              </a:rPr>
              <a:t>7</a:t>
            </a:r>
            <a:endParaRPr dirty="0">
              <a:solidFill>
                <a:schemeClr val="bg2"/>
              </a:solidFill>
              <a:latin typeface="Proxima Nova" panose="020B0604020202020204" charset="0"/>
            </a:endParaRPr>
          </a:p>
        </p:txBody>
      </p:sp>
    </p:spTree>
    <p:extLst>
      <p:ext uri="{BB962C8B-B14F-4D97-AF65-F5344CB8AC3E}">
        <p14:creationId xmlns:p14="http://schemas.microsoft.com/office/powerpoint/2010/main" val="2240303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3"/>
                                        </p:tgtEl>
                                        <p:attrNameLst>
                                          <p:attrName>style.visibility</p:attrName>
                                        </p:attrNameLst>
                                      </p:cBhvr>
                                      <p:to>
                                        <p:strVal val="visible"/>
                                      </p:to>
                                    </p:set>
                                    <p:anim calcmode="lin" valueType="num">
                                      <p:cBhvr additive="base">
                                        <p:cTn id="7" dur="500" fill="hold"/>
                                        <p:tgtEl>
                                          <p:spTgt spid="483"/>
                                        </p:tgtEl>
                                        <p:attrNameLst>
                                          <p:attrName>ppt_x</p:attrName>
                                        </p:attrNameLst>
                                      </p:cBhvr>
                                      <p:tavLst>
                                        <p:tav tm="0">
                                          <p:val>
                                            <p:strVal val="#ppt_x"/>
                                          </p:val>
                                        </p:tav>
                                        <p:tav tm="100000">
                                          <p:val>
                                            <p:strVal val="#ppt_x"/>
                                          </p:val>
                                        </p:tav>
                                      </p:tavLst>
                                    </p:anim>
                                    <p:anim calcmode="lin" valueType="num">
                                      <p:cBhvr additive="base">
                                        <p:cTn id="8" dur="500" fill="hold"/>
                                        <p:tgtEl>
                                          <p:spTgt spid="48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500" fill="hold"/>
                                        <p:tgtEl>
                                          <p:spTgt spid="53"/>
                                        </p:tgtEl>
                                        <p:attrNameLst>
                                          <p:attrName>ppt_x</p:attrName>
                                        </p:attrNameLst>
                                      </p:cBhvr>
                                      <p:tavLst>
                                        <p:tav tm="0">
                                          <p:val>
                                            <p:strVal val="#ppt_x"/>
                                          </p:val>
                                        </p:tav>
                                        <p:tav tm="100000">
                                          <p:val>
                                            <p:strVal val="#ppt_x"/>
                                          </p:val>
                                        </p:tav>
                                      </p:tavLst>
                                    </p:anim>
                                    <p:anim calcmode="lin" valueType="num">
                                      <p:cBhvr additive="base">
                                        <p:cTn id="18" dur="500" fill="hold"/>
                                        <p:tgtEl>
                                          <p:spTgt spid="5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ppt_x"/>
                                          </p:val>
                                        </p:tav>
                                        <p:tav tm="100000">
                                          <p:val>
                                            <p:strVal val="#ppt_x"/>
                                          </p:val>
                                        </p:tav>
                                      </p:tavLst>
                                    </p:anim>
                                    <p:anim calcmode="lin" valueType="num">
                                      <p:cBhvr additive="base">
                                        <p:cTn id="2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ppt_x"/>
                                          </p:val>
                                        </p:tav>
                                        <p:tav tm="100000">
                                          <p:val>
                                            <p:strVal val="#ppt_x"/>
                                          </p:val>
                                        </p:tav>
                                      </p:tavLst>
                                    </p:anim>
                                    <p:anim calcmode="lin" valueType="num">
                                      <p:cBhvr additive="base">
                                        <p:cTn id="28" dur="500" fill="hold"/>
                                        <p:tgtEl>
                                          <p:spTgt spid="5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ppt_x"/>
                                          </p:val>
                                        </p:tav>
                                        <p:tav tm="100000">
                                          <p:val>
                                            <p:strVal val="#ppt_x"/>
                                          </p:val>
                                        </p:tav>
                                      </p:tavLst>
                                    </p:anim>
                                    <p:anim calcmode="lin" valueType="num">
                                      <p:cBhvr additive="base">
                                        <p:cTn id="3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 calcmode="lin" valueType="num">
                                      <p:cBhvr additive="base">
                                        <p:cTn id="37" dur="500" fill="hold"/>
                                        <p:tgtEl>
                                          <p:spTgt spid="55"/>
                                        </p:tgtEl>
                                        <p:attrNameLst>
                                          <p:attrName>ppt_x</p:attrName>
                                        </p:attrNameLst>
                                      </p:cBhvr>
                                      <p:tavLst>
                                        <p:tav tm="0">
                                          <p:val>
                                            <p:strVal val="#ppt_x"/>
                                          </p:val>
                                        </p:tav>
                                        <p:tav tm="100000">
                                          <p:val>
                                            <p:strVal val="#ppt_x"/>
                                          </p:val>
                                        </p:tav>
                                      </p:tavLst>
                                    </p:anim>
                                    <p:anim calcmode="lin" valueType="num">
                                      <p:cBhvr additive="base">
                                        <p:cTn id="38" dur="500" fill="hold"/>
                                        <p:tgtEl>
                                          <p:spTgt spid="5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 calcmode="lin" valueType="num">
                                      <p:cBhvr additive="base">
                                        <p:cTn id="41" dur="500" fill="hold"/>
                                        <p:tgtEl>
                                          <p:spTgt spid="52"/>
                                        </p:tgtEl>
                                        <p:attrNameLst>
                                          <p:attrName>ppt_x</p:attrName>
                                        </p:attrNameLst>
                                      </p:cBhvr>
                                      <p:tavLst>
                                        <p:tav tm="0">
                                          <p:val>
                                            <p:strVal val="#ppt_x"/>
                                          </p:val>
                                        </p:tav>
                                        <p:tav tm="100000">
                                          <p:val>
                                            <p:strVal val="#ppt_x"/>
                                          </p:val>
                                        </p:tav>
                                      </p:tavLst>
                                    </p:anim>
                                    <p:anim calcmode="lin" valueType="num">
                                      <p:cBhvr additive="base">
                                        <p:cTn id="4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 grpId="0" animBg="1"/>
      <p:bldP spid="16" grpId="0"/>
      <p:bldP spid="50" grpId="0" animBg="1"/>
      <p:bldP spid="51" grpId="0" animBg="1"/>
      <p:bldP spid="52" grpId="0" animBg="1"/>
      <p:bldP spid="53" grpId="0"/>
      <p:bldP spid="54" grpId="0"/>
      <p:bldP spid="55" grpId="0"/>
    </p:bldLst>
  </p:timing>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2207</TotalTime>
  <Words>1525</Words>
  <Application>Microsoft Office PowerPoint</Application>
  <PresentationFormat>Affichage à l'écran (16:9)</PresentationFormat>
  <Paragraphs>201</Paragraphs>
  <Slides>23</Slides>
  <Notes>23</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23</vt:i4>
      </vt:variant>
    </vt:vector>
  </HeadingPairs>
  <TitlesOfParts>
    <vt:vector size="36" baseType="lpstr">
      <vt:lpstr>Proxima Nova</vt:lpstr>
      <vt:lpstr>Maven Pro</vt:lpstr>
      <vt:lpstr>Share Tech</vt:lpstr>
      <vt:lpstr>Calibri</vt:lpstr>
      <vt:lpstr>Arial</vt:lpstr>
      <vt:lpstr>Fira Sans Condensed Medium</vt:lpstr>
      <vt:lpstr>Fira Sans Extra Condensed Medium</vt:lpstr>
      <vt:lpstr>Arial Black</vt:lpstr>
      <vt:lpstr>Wingdings</vt:lpstr>
      <vt:lpstr>Advent Pro SemiBold</vt:lpstr>
      <vt:lpstr>Nunito Light</vt:lpstr>
      <vt:lpstr>Livvic Light</vt:lpstr>
      <vt:lpstr>Data Science Consulting by Slidesgo</vt:lpstr>
      <vt:lpstr>Présentation PowerPoint</vt:lpstr>
      <vt:lpstr>PROJET DE FIN DE FORMATION POUR L’OBTENTION DU DIPLOME D’INGENIEUR DES TRAVAUX INFORMATIQUES  OPTION : GENIE LOGICIEL ET SYSTEME D’INFORMATIONS</vt:lpstr>
      <vt:lpstr>LISTE DES PARTICIPANTS AU PROJET</vt:lpstr>
      <vt:lpstr>Introduction</vt:lpstr>
      <vt:lpstr>INTRODUCTION</vt:lpstr>
      <vt:lpstr>PRESENTATION DU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DEMONSTRATION</vt:lpstr>
      <vt:lpstr>CONCLUSION</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DE FIN DE FORMATION POUR L’OBTENTION DU DIPLOME D’INGENIEUR DES TRAVAUX INFORMATIQUES  OPTION : GENIE LOGICIEL ET SYSTEME D’INFORMATIONS</dc:title>
  <cp:lastModifiedBy>HP</cp:lastModifiedBy>
  <cp:revision>140</cp:revision>
  <dcterms:modified xsi:type="dcterms:W3CDTF">2022-08-24T12:41:24Z</dcterms:modified>
</cp:coreProperties>
</file>